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 id="2147483687" r:id="rId3"/>
  </p:sldMasterIdLst>
  <p:notesMasterIdLst>
    <p:notesMasterId r:id="rId26"/>
  </p:notesMasterIdLst>
  <p:sldIdLst>
    <p:sldId id="256" r:id="rId4"/>
    <p:sldId id="258" r:id="rId5"/>
    <p:sldId id="259" r:id="rId6"/>
    <p:sldId id="265" r:id="rId7"/>
    <p:sldId id="263" r:id="rId8"/>
    <p:sldId id="277" r:id="rId9"/>
    <p:sldId id="262" r:id="rId10"/>
    <p:sldId id="266" r:id="rId11"/>
    <p:sldId id="267" r:id="rId12"/>
    <p:sldId id="260" r:id="rId13"/>
    <p:sldId id="276" r:id="rId14"/>
    <p:sldId id="268" r:id="rId15"/>
    <p:sldId id="269" r:id="rId16"/>
    <p:sldId id="270" r:id="rId17"/>
    <p:sldId id="275" r:id="rId18"/>
    <p:sldId id="279" r:id="rId19"/>
    <p:sldId id="278" r:id="rId20"/>
    <p:sldId id="257" r:id="rId21"/>
    <p:sldId id="264" r:id="rId22"/>
    <p:sldId id="272" r:id="rId23"/>
    <p:sldId id="273"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a:srgbClr val="C40000"/>
    <a:srgbClr val="8E0000"/>
    <a:srgbClr val="BC7AB3"/>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4" autoAdjust="0"/>
    <p:restoredTop sz="95439" autoAdjust="0"/>
  </p:normalViewPr>
  <p:slideViewPr>
    <p:cSldViewPr snapToGrid="0">
      <p:cViewPr>
        <p:scale>
          <a:sx n="96" d="100"/>
          <a:sy n="96" d="100"/>
        </p:scale>
        <p:origin x="709"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150EF-6623-4C1A-870B-5A3DE4CBA82A}" type="datetimeFigureOut">
              <a:rPr lang="en-US" smtClean="0"/>
              <a:t>5/29/2020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3FC4E9-4B55-4AA3-A903-F3F1E6D59762}" type="slidenum">
              <a:rPr lang="en-US" smtClean="0"/>
              <a:t>‹#›</a:t>
            </a:fld>
            <a:endParaRPr lang="en-US"/>
          </a:p>
        </p:txBody>
      </p:sp>
    </p:spTree>
    <p:extLst>
      <p:ext uri="{BB962C8B-B14F-4D97-AF65-F5344CB8AC3E}">
        <p14:creationId xmlns:p14="http://schemas.microsoft.com/office/powerpoint/2010/main" val="1628279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FC4E9-4B55-4AA3-A903-F3F1E6D59762}" type="slidenum">
              <a:rPr lang="en-US" smtClean="0"/>
              <a:t>1</a:t>
            </a:fld>
            <a:endParaRPr lang="en-US"/>
          </a:p>
        </p:txBody>
      </p:sp>
    </p:spTree>
    <p:extLst>
      <p:ext uri="{BB962C8B-B14F-4D97-AF65-F5344CB8AC3E}">
        <p14:creationId xmlns:p14="http://schemas.microsoft.com/office/powerpoint/2010/main" val="4149833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Need this slide to explain our implementation of the 3D-stacked Mesh model we discussed before.</a:t>
            </a:r>
          </a:p>
          <a:p>
            <a:pPr lvl="1"/>
            <a:r>
              <a:rPr lang="en-US" dirty="0"/>
              <a:t>Flow-&gt; brief overview of the diagram – explain and elaborate each comment-box – later I’ll be showing a brief pseudo code to help understand where the sub-routine is being called – Also mention that subroutine can be replaced by call to any other space exploration technique (one of the usability of our code).</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763FC4E9-4B55-4AA3-A903-F3F1E6D59762}" type="slidenum">
              <a:rPr lang="en-US" smtClean="0"/>
              <a:t>13</a:t>
            </a:fld>
            <a:endParaRPr lang="en-US"/>
          </a:p>
        </p:txBody>
      </p:sp>
    </p:spTree>
    <p:extLst>
      <p:ext uri="{BB962C8B-B14F-4D97-AF65-F5344CB8AC3E}">
        <p14:creationId xmlns:p14="http://schemas.microsoft.com/office/powerpoint/2010/main" val="2726185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Need this slide to explain our implementation of the Optimal TSV Link placement technique.</a:t>
            </a:r>
          </a:p>
          <a:p>
            <a:pPr lvl="1"/>
            <a:r>
              <a:rPr lang="en-US" dirty="0"/>
              <a:t>Flow-&gt; abstract explanation of the technique – show the figure and explain what I meant (tell that better approaches might exist but this one is faster and gives relatively same results) – elaborate and explain each point in slide.</a:t>
            </a:r>
          </a:p>
          <a:p>
            <a:r>
              <a:rPr lang="en-US" dirty="0"/>
              <a:t>)</a:t>
            </a:r>
          </a:p>
        </p:txBody>
      </p:sp>
      <p:sp>
        <p:nvSpPr>
          <p:cNvPr id="4" name="Slide Number Placeholder 3"/>
          <p:cNvSpPr>
            <a:spLocks noGrp="1"/>
          </p:cNvSpPr>
          <p:nvPr>
            <p:ph type="sldNum" sz="quarter" idx="5"/>
          </p:nvPr>
        </p:nvSpPr>
        <p:spPr/>
        <p:txBody>
          <a:bodyPr/>
          <a:lstStyle/>
          <a:p>
            <a:fld id="{763FC4E9-4B55-4AA3-A903-F3F1E6D59762}" type="slidenum">
              <a:rPr lang="en-US" smtClean="0"/>
              <a:t>14</a:t>
            </a:fld>
            <a:endParaRPr lang="en-US"/>
          </a:p>
        </p:txBody>
      </p:sp>
    </p:spTree>
    <p:extLst>
      <p:ext uri="{BB962C8B-B14F-4D97-AF65-F5344CB8AC3E}">
        <p14:creationId xmlns:p14="http://schemas.microsoft.com/office/powerpoint/2010/main" val="4032749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Purpose of this slide is to explain the pseudo-code for setting the layout of the 3D NoC.</a:t>
            </a:r>
          </a:p>
          <a:p>
            <a:pPr lvl="1"/>
            <a:r>
              <a:rPr lang="en-US" dirty="0"/>
              <a:t>Flow-&gt; line-by-line explanation of the code (More emphasis on line that calls Generate TSV Link Positions).</a:t>
            </a:r>
          </a:p>
          <a:p>
            <a:r>
              <a:rPr lang="en-US" dirty="0"/>
              <a:t>)</a:t>
            </a:r>
          </a:p>
          <a:p>
            <a:endParaRPr lang="en-US" dirty="0"/>
          </a:p>
        </p:txBody>
      </p:sp>
      <p:sp>
        <p:nvSpPr>
          <p:cNvPr id="4" name="Slide Number Placeholder 3"/>
          <p:cNvSpPr>
            <a:spLocks noGrp="1"/>
          </p:cNvSpPr>
          <p:nvPr>
            <p:ph type="sldNum" sz="quarter" idx="5"/>
          </p:nvPr>
        </p:nvSpPr>
        <p:spPr/>
        <p:txBody>
          <a:bodyPr/>
          <a:lstStyle/>
          <a:p>
            <a:fld id="{763FC4E9-4B55-4AA3-A903-F3F1E6D59762}" type="slidenum">
              <a:rPr lang="en-US" smtClean="0"/>
              <a:t>15</a:t>
            </a:fld>
            <a:endParaRPr lang="en-US"/>
          </a:p>
        </p:txBody>
      </p:sp>
    </p:spTree>
    <p:extLst>
      <p:ext uri="{BB962C8B-B14F-4D97-AF65-F5344CB8AC3E}">
        <p14:creationId xmlns:p14="http://schemas.microsoft.com/office/powerpoint/2010/main" val="1688815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Purpose of this slide is to show the results obtained and analyze them to prove the validity of the implementation.</a:t>
            </a:r>
          </a:p>
          <a:p>
            <a:pPr lvl="1"/>
            <a:r>
              <a:rPr lang="en-US" dirty="0"/>
              <a:t>Flow-&gt; Demonstrate the results in the chart – Compare the performance obtained for 2D and 3D Meshes – Compare CPI – Validate by describing the formula and stating that num Int-Links in one direction is equal to the formula result and it can be verified by config.ini file that lists the objects names for each link created whether external or internal – tell about hop-count formula – state that it is for zero-load network but model still provides close enough results.</a:t>
            </a:r>
          </a:p>
          <a:p>
            <a:r>
              <a:rPr lang="en-US" dirty="0"/>
              <a:t>)</a:t>
            </a:r>
          </a:p>
          <a:p>
            <a:endParaRPr lang="en-US" dirty="0"/>
          </a:p>
        </p:txBody>
      </p:sp>
      <p:sp>
        <p:nvSpPr>
          <p:cNvPr id="4" name="Slide Number Placeholder 3"/>
          <p:cNvSpPr>
            <a:spLocks noGrp="1"/>
          </p:cNvSpPr>
          <p:nvPr>
            <p:ph type="sldNum" sz="quarter" idx="5"/>
          </p:nvPr>
        </p:nvSpPr>
        <p:spPr/>
        <p:txBody>
          <a:bodyPr/>
          <a:lstStyle/>
          <a:p>
            <a:fld id="{763FC4E9-4B55-4AA3-A903-F3F1E6D59762}" type="slidenum">
              <a:rPr lang="en-US" smtClean="0"/>
              <a:t>18</a:t>
            </a:fld>
            <a:endParaRPr lang="en-US"/>
          </a:p>
        </p:txBody>
      </p:sp>
    </p:spTree>
    <p:extLst>
      <p:ext uri="{BB962C8B-B14F-4D97-AF65-F5344CB8AC3E}">
        <p14:creationId xmlns:p14="http://schemas.microsoft.com/office/powerpoint/2010/main" val="1635119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Purpose of this slide is to show the results obtained and analyze them to prove the validity of the implementation.</a:t>
            </a:r>
          </a:p>
          <a:p>
            <a:pPr lvl="1"/>
            <a:r>
              <a:rPr lang="en-US" dirty="0"/>
              <a:t>Flow-&gt; Demonstrate the chart with Average Hop-Count for 3D Stacked mesh with and without all TSV links – compare the results – talk about the efficiency of the TSV placement algorithm - read through the points in slide while explaining them – Demonstrate chart with CPI values for low/high bandwidth TSVs – compare the results – read through the points – state the fact that since the code is designed such that it runs on both the network modes, this one is run on simple network because the GARNET network does not let us set individual bandwidth for the links.</a:t>
            </a:r>
          </a:p>
          <a:p>
            <a:pPr lvl="1"/>
            <a:endParaRPr lang="en-US" dirty="0"/>
          </a:p>
          <a:p>
            <a:r>
              <a:rPr lang="en-US" dirty="0"/>
              <a:t>)</a:t>
            </a:r>
          </a:p>
          <a:p>
            <a:endParaRPr lang="en-US" dirty="0"/>
          </a:p>
          <a:p>
            <a:endParaRPr lang="en-US" dirty="0"/>
          </a:p>
          <a:p>
            <a:r>
              <a:rPr lang="en-US" dirty="0"/>
              <a:t>IMPORTANT: Add execution time for TSV placement method for 4x4 mesh to show that the search space was considerably shorter making the program faster. Thus, a workaround for avoiding the original authors’ technique of searching 10^14 possibilities. </a:t>
            </a:r>
          </a:p>
        </p:txBody>
      </p:sp>
      <p:sp>
        <p:nvSpPr>
          <p:cNvPr id="4" name="Slide Number Placeholder 3"/>
          <p:cNvSpPr>
            <a:spLocks noGrp="1"/>
          </p:cNvSpPr>
          <p:nvPr>
            <p:ph type="sldNum" sz="quarter" idx="5"/>
          </p:nvPr>
        </p:nvSpPr>
        <p:spPr/>
        <p:txBody>
          <a:bodyPr/>
          <a:lstStyle/>
          <a:p>
            <a:fld id="{763FC4E9-4B55-4AA3-A903-F3F1E6D59762}" type="slidenum">
              <a:rPr lang="en-US" smtClean="0"/>
              <a:t>19</a:t>
            </a:fld>
            <a:endParaRPr lang="en-US"/>
          </a:p>
        </p:txBody>
      </p:sp>
    </p:spTree>
    <p:extLst>
      <p:ext uri="{BB962C8B-B14F-4D97-AF65-F5344CB8AC3E}">
        <p14:creationId xmlns:p14="http://schemas.microsoft.com/office/powerpoint/2010/main" val="2152488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Purpose of this slide is to summarize the work and demonstrate the expected future work.</a:t>
            </a:r>
          </a:p>
          <a:p>
            <a:pPr lvl="1"/>
            <a:endParaRPr lang="en-US" b="0" dirty="0"/>
          </a:p>
          <a:p>
            <a:pPr lvl="1"/>
            <a:r>
              <a:rPr lang="en-US" dirty="0"/>
              <a:t>Flow-&gt; Go through all the points in the slides (for every point, refer to the things we discussed for them)</a:t>
            </a:r>
          </a:p>
          <a:p>
            <a:r>
              <a:rPr lang="en-US" dirty="0"/>
              <a:t>)</a:t>
            </a:r>
          </a:p>
          <a:p>
            <a:endParaRPr lang="en-US" dirty="0"/>
          </a:p>
        </p:txBody>
      </p:sp>
      <p:sp>
        <p:nvSpPr>
          <p:cNvPr id="4" name="Slide Number Placeholder 3"/>
          <p:cNvSpPr>
            <a:spLocks noGrp="1"/>
          </p:cNvSpPr>
          <p:nvPr>
            <p:ph type="sldNum" sz="quarter" idx="5"/>
          </p:nvPr>
        </p:nvSpPr>
        <p:spPr/>
        <p:txBody>
          <a:bodyPr/>
          <a:lstStyle/>
          <a:p>
            <a:fld id="{763FC4E9-4B55-4AA3-A903-F3F1E6D59762}" type="slidenum">
              <a:rPr lang="en-US" smtClean="0"/>
              <a:t>20</a:t>
            </a:fld>
            <a:endParaRPr lang="en-US"/>
          </a:p>
        </p:txBody>
      </p:sp>
    </p:spTree>
    <p:extLst>
      <p:ext uri="{BB962C8B-B14F-4D97-AF65-F5344CB8AC3E}">
        <p14:creationId xmlns:p14="http://schemas.microsoft.com/office/powerpoint/2010/main" val="4004697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r>
              <a:rPr lang="en-US" dirty="0"/>
              <a:t>:</a:t>
            </a:r>
          </a:p>
          <a:p>
            <a:r>
              <a:rPr lang="en-US" dirty="0"/>
              <a:t>(</a:t>
            </a:r>
          </a:p>
          <a:p>
            <a:pPr lvl="1"/>
            <a:r>
              <a:rPr lang="en-US" b="0" dirty="0"/>
              <a:t>Need this slide to indicate why are we even discussing the 3D NoCs?</a:t>
            </a:r>
          </a:p>
          <a:p>
            <a:pPr lvl="1"/>
            <a:r>
              <a:rPr lang="en-US" dirty="0"/>
              <a:t>Flow-&gt; Moore’s law + Dennard scaling; fall of the relationship; Multi-Core era; shared memory; CMP; NoC importance; Impact of Topology; 3D Topology era begins…</a:t>
            </a:r>
          </a:p>
          <a:p>
            <a:r>
              <a:rPr lang="en-US" dirty="0"/>
              <a:t>)</a:t>
            </a:r>
          </a:p>
          <a:p>
            <a:endParaRPr lang="en-US" dirty="0"/>
          </a:p>
          <a:p>
            <a:r>
              <a:rPr lang="en-US" dirty="0"/>
              <a:t>Before starting our course of discussion, let us understand the need for Network-On-Chip research in the first place.</a:t>
            </a:r>
            <a:br>
              <a:rPr lang="en-US" dirty="0"/>
            </a:b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Computer Architecture research had been pre-dominantly focused on powering single-core processors, exploiting the relationship between Moore’s </a:t>
            </a:r>
            <a:r>
              <a:rPr lang="en-US" sz="1200" b="0" kern="1200" dirty="0">
                <a:solidFill>
                  <a:schemeClr val="tx1"/>
                </a:solidFill>
                <a:effectLst/>
                <a:latin typeface="+mn-lt"/>
                <a:ea typeface="+mn-ea"/>
                <a:cs typeface="+mn-cs"/>
              </a:rPr>
              <a:t>law and Dennard’s Scaling law.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This relationship cannot be understated. Moore observed that the number of transistors in a dense integrated circuit can double approximately every two years. Dennard claimed that the voltage and current reflect proportional relationship with the dimensions of the transistors.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Thus, the Dennard scaling related to the Moore’s law by fact that the performance per watt of computing grows exponentially at roughly the same rate. Hence, as the number of transistors per die increased, the power density remained relatively constant and in proportion with the area of the die.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This enabled the chip manufacturers to increment the clock frequencies without significantly increasing the circuit’s power consumption.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Although this arrangement worked fine for many years, the problem was that the Dennard scaling ignored the “leakage current”, which established a baseline of power per transistor.</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 breakdown of Dennard’s scaling also caused the slow-down of Moore’s law and forced computer architects to develop creative architectures to continue delivering performance. This led to the advent of new Architectures (</a:t>
            </a:r>
            <a:r>
              <a:rPr lang="en-US" sz="1200" dirty="0">
                <a:solidFill>
                  <a:schemeClr val="bg1"/>
                </a:solidFill>
              </a:rPr>
              <a:t>multi-core CPUs, massively parallel CPUs and special purpose processing devices</a:t>
            </a:r>
            <a:r>
              <a:rPr lang="en-US" sz="1200" b="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Many (simple) cores at lower clock frequency are more power efficient and hence can deliver more Performance/Watt.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solidFill>
                <a:schemeClr val="bg1"/>
              </a:solidFill>
            </a:endParaRPr>
          </a:p>
          <a:p>
            <a:pPr marL="171450" indent="-171450">
              <a:buFont typeface="Arial" panose="020B0604020202020204" pitchFamily="34" charset="0"/>
              <a:buChar char="•"/>
            </a:pPr>
            <a:r>
              <a:rPr lang="en-US" b="0" dirty="0"/>
              <a:t>Many-core research led to the development of two main types of architectures: Shared-Memory and Distributed Memory architectures.</a:t>
            </a:r>
          </a:p>
          <a:p>
            <a:pPr marL="171450" indent="-171450">
              <a:buFont typeface="Arial" panose="020B0604020202020204" pitchFamily="34" charset="0"/>
              <a:buChar char="•"/>
            </a:pPr>
            <a:r>
              <a:rPr lang="en-US" b="0" dirty="0"/>
              <a:t>Explain each architecture from the slide.</a:t>
            </a:r>
          </a:p>
          <a:p>
            <a:endParaRPr lang="en-US" b="0" dirty="0"/>
          </a:p>
        </p:txBody>
      </p:sp>
      <p:sp>
        <p:nvSpPr>
          <p:cNvPr id="4" name="Slide Number Placeholder 3"/>
          <p:cNvSpPr>
            <a:spLocks noGrp="1"/>
          </p:cNvSpPr>
          <p:nvPr>
            <p:ph type="sldNum" sz="quarter" idx="5"/>
          </p:nvPr>
        </p:nvSpPr>
        <p:spPr/>
        <p:txBody>
          <a:bodyPr/>
          <a:lstStyle/>
          <a:p>
            <a:fld id="{763FC4E9-4B55-4AA3-A903-F3F1E6D59762}" type="slidenum">
              <a:rPr lang="en-US" smtClean="0"/>
              <a:t>3</a:t>
            </a:fld>
            <a:endParaRPr lang="en-US"/>
          </a:p>
        </p:txBody>
      </p:sp>
    </p:spTree>
    <p:extLst>
      <p:ext uri="{BB962C8B-B14F-4D97-AF65-F5344CB8AC3E}">
        <p14:creationId xmlns:p14="http://schemas.microsoft.com/office/powerpoint/2010/main" val="215752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Need this slide to list differences between UMA and NUMA system architectures.</a:t>
            </a:r>
          </a:p>
          <a:p>
            <a:pPr lvl="1"/>
            <a:r>
              <a:rPr lang="en-US" dirty="0"/>
              <a:t>Flow-&gt; Explain UMA flowchart – Explain NUMA flowchart (with comparison from former) – Difference between UMA and NUMA – next slide.</a:t>
            </a:r>
          </a:p>
          <a:p>
            <a:r>
              <a:rPr lang="en-US" dirty="0"/>
              <a:t>)</a:t>
            </a:r>
          </a:p>
          <a:p>
            <a:endParaRPr lang="en-US" u="none" dirty="0"/>
          </a:p>
          <a:p>
            <a:r>
              <a:rPr lang="en-US" u="none" dirty="0"/>
              <a:t>Shared Memory Multiprocessors are generally sub-categorized into the following two types of systems: UMA and NUMA systems.</a:t>
            </a:r>
          </a:p>
          <a:p>
            <a:endParaRPr lang="en-US" dirty="0"/>
          </a:p>
          <a:p>
            <a:r>
              <a:rPr lang="en-US" dirty="0"/>
              <a:t>-&gt; Explain difference between UMA and NUMA.</a:t>
            </a:r>
          </a:p>
          <a:p>
            <a:pPr marL="171450" indent="-171450">
              <a:buFont typeface="Arial" panose="020B0604020202020204" pitchFamily="34" charset="0"/>
              <a:buChar char="•"/>
            </a:pPr>
            <a:r>
              <a:rPr lang="en-US" dirty="0"/>
              <a:t>UMA less scalable</a:t>
            </a:r>
          </a:p>
          <a:p>
            <a:pPr marL="171450" indent="-171450">
              <a:buFont typeface="Arial" panose="020B0604020202020204" pitchFamily="34" charset="0"/>
              <a:buChar char="•"/>
            </a:pPr>
            <a:r>
              <a:rPr lang="en-US" dirty="0"/>
              <a:t>UMA has single memory controller</a:t>
            </a:r>
          </a:p>
          <a:p>
            <a:pPr marL="171450" indent="-171450">
              <a:buFont typeface="Arial" panose="020B0604020202020204" pitchFamily="34" charset="0"/>
              <a:buChar char="•"/>
            </a:pPr>
            <a:r>
              <a:rPr lang="en-US" dirty="0"/>
              <a:t>UMA provides equal memory access time</a:t>
            </a:r>
          </a:p>
          <a:p>
            <a:pPr marL="171450" indent="-171450">
              <a:buFont typeface="Arial" panose="020B0604020202020204" pitchFamily="34" charset="0"/>
              <a:buChar char="•"/>
            </a:pPr>
            <a:r>
              <a:rPr lang="en-US" dirty="0"/>
              <a:t>Limited bandwidth in UMA.</a:t>
            </a:r>
          </a:p>
        </p:txBody>
      </p:sp>
      <p:sp>
        <p:nvSpPr>
          <p:cNvPr id="4" name="Slide Number Placeholder 3"/>
          <p:cNvSpPr>
            <a:spLocks noGrp="1"/>
          </p:cNvSpPr>
          <p:nvPr>
            <p:ph type="sldNum" sz="quarter" idx="5"/>
          </p:nvPr>
        </p:nvSpPr>
        <p:spPr/>
        <p:txBody>
          <a:bodyPr/>
          <a:lstStyle/>
          <a:p>
            <a:fld id="{763FC4E9-4B55-4AA3-A903-F3F1E6D59762}" type="slidenum">
              <a:rPr lang="en-US" smtClean="0"/>
              <a:t>4</a:t>
            </a:fld>
            <a:endParaRPr lang="en-US"/>
          </a:p>
        </p:txBody>
      </p:sp>
    </p:spTree>
    <p:extLst>
      <p:ext uri="{BB962C8B-B14F-4D97-AF65-F5344CB8AC3E}">
        <p14:creationId xmlns:p14="http://schemas.microsoft.com/office/powerpoint/2010/main" val="160882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Need this slide to explain Chip Multiprocessors that inherit NUMA architectures. Also prove the importance of NoC and need for good topology design.</a:t>
            </a:r>
          </a:p>
          <a:p>
            <a:pPr lvl="1"/>
            <a:r>
              <a:rPr lang="en-US" dirty="0"/>
              <a:t>Flow-&gt; Inform that CMPs use NUMA’s variant called NUCA – what is NUCA (briefly) – need for cache coherence protocols – rise in network traffic – bottleneck is now NoC – topology – 3D designs.</a:t>
            </a:r>
          </a:p>
          <a:p>
            <a:r>
              <a:rPr lang="en-US" dirty="0"/>
              <a:t>)</a:t>
            </a:r>
          </a:p>
          <a:p>
            <a:endParaRPr lang="en-US" dirty="0"/>
          </a:p>
          <a:p>
            <a:r>
              <a:rPr lang="en-US" dirty="0"/>
              <a:t>State that Chip Microprocessors use NUMA Architecture, in fact, in them, we can also encounter NUCA, which is a derivative of the NUMA we just discussed.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since the cache banks are distributed into multiple nodes, there was a need for cache coherence protocols: they are followed by </a:t>
            </a:r>
            <a:r>
              <a:rPr lang="en-IN" sz="1200" kern="1200" dirty="0">
                <a:solidFill>
                  <a:schemeClr val="tx1"/>
                </a:solidFill>
                <a:effectLst/>
                <a:latin typeface="+mn-lt"/>
                <a:ea typeface="+mn-ea"/>
                <a:cs typeface="+mn-cs"/>
              </a:rPr>
              <a:t>the coherently working cores to exchange data packets between each other through the on-chip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As the number of cores increase, the traffic increases tremendously, which makes interconnection network a bottleneck in performance. Thus an increased focus on Network-On-Chips.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One aspect of NoC performance is topology. – Explain how it affects performance—growing research in topology designs for performance. – Recent research in 3D Mesh topologies.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3FC4E9-4B55-4AA3-A903-F3F1E6D59762}" type="slidenum">
              <a:rPr lang="en-US" smtClean="0"/>
              <a:t>5</a:t>
            </a:fld>
            <a:endParaRPr lang="en-US"/>
          </a:p>
        </p:txBody>
      </p:sp>
    </p:spTree>
    <p:extLst>
      <p:ext uri="{BB962C8B-B14F-4D97-AF65-F5344CB8AC3E}">
        <p14:creationId xmlns:p14="http://schemas.microsoft.com/office/powerpoint/2010/main" val="98909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Need this slide to explain different Techniques with which we can create a 3D Design.</a:t>
            </a:r>
          </a:p>
          <a:p>
            <a:pPr lvl="1"/>
            <a:r>
              <a:rPr lang="en-US" dirty="0"/>
              <a:t>Flow-&gt; Explain main observation: the deeper we go in the abstraction level to create 3D designs, the more the benefits, but the more complex the designing problem becomes. The re-design effort increases many-folds. Elaborate all the points in the slides – inform that we’ll be focusing on the first design (stacking macroscopic blocks)</a:t>
            </a:r>
          </a:p>
          <a:p>
            <a:r>
              <a:rPr lang="en-US" dirty="0"/>
              <a:t>)</a:t>
            </a:r>
          </a:p>
          <a:p>
            <a:endParaRPr lang="en-US" dirty="0"/>
          </a:p>
        </p:txBody>
      </p:sp>
      <p:sp>
        <p:nvSpPr>
          <p:cNvPr id="4" name="Slide Number Placeholder 3"/>
          <p:cNvSpPr>
            <a:spLocks noGrp="1"/>
          </p:cNvSpPr>
          <p:nvPr>
            <p:ph type="sldNum" sz="quarter" idx="5"/>
          </p:nvPr>
        </p:nvSpPr>
        <p:spPr/>
        <p:txBody>
          <a:bodyPr/>
          <a:lstStyle/>
          <a:p>
            <a:fld id="{763FC4E9-4B55-4AA3-A903-F3F1E6D59762}" type="slidenum">
              <a:rPr lang="en-US" smtClean="0"/>
              <a:t>7</a:t>
            </a:fld>
            <a:endParaRPr lang="en-US"/>
          </a:p>
        </p:txBody>
      </p:sp>
    </p:spTree>
    <p:extLst>
      <p:ext uri="{BB962C8B-B14F-4D97-AF65-F5344CB8AC3E}">
        <p14:creationId xmlns:p14="http://schemas.microsoft.com/office/powerpoint/2010/main" val="2614909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Need this slide to explain the subtle differences between 3D Mesh and 3D-stacked Mesh designs.</a:t>
            </a:r>
          </a:p>
          <a:p>
            <a:pPr lvl="1"/>
            <a:r>
              <a:rPr lang="en-US" dirty="0"/>
              <a:t>Flow-&gt; elaborate the points mentioned in the slide – explain why it is recommended to have half the area of die allocated for network components only.</a:t>
            </a:r>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Stacking of multiple processors ⟹ heat dissipation</a:t>
            </a:r>
          </a:p>
          <a:p>
            <a:endParaRPr lang="en-US" dirty="0"/>
          </a:p>
        </p:txBody>
      </p:sp>
      <p:sp>
        <p:nvSpPr>
          <p:cNvPr id="4" name="Slide Number Placeholder 3"/>
          <p:cNvSpPr>
            <a:spLocks noGrp="1"/>
          </p:cNvSpPr>
          <p:nvPr>
            <p:ph type="sldNum" sz="quarter" idx="5"/>
          </p:nvPr>
        </p:nvSpPr>
        <p:spPr/>
        <p:txBody>
          <a:bodyPr/>
          <a:lstStyle/>
          <a:p>
            <a:fld id="{763FC4E9-4B55-4AA3-A903-F3F1E6D59762}" type="slidenum">
              <a:rPr lang="en-US" smtClean="0"/>
              <a:t>8</a:t>
            </a:fld>
            <a:endParaRPr lang="en-US"/>
          </a:p>
        </p:txBody>
      </p:sp>
    </p:spTree>
    <p:extLst>
      <p:ext uri="{BB962C8B-B14F-4D97-AF65-F5344CB8AC3E}">
        <p14:creationId xmlns:p14="http://schemas.microsoft.com/office/powerpoint/2010/main" val="349646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Need this slide to explain the need for finding the Optimal positions for TSV placement in a die.</a:t>
            </a:r>
          </a:p>
          <a:p>
            <a:pPr lvl="1"/>
            <a:r>
              <a:rPr lang="en-US" dirty="0"/>
              <a:t>Flow-&gt; explain why TSV full-connections lead to max performance (shortest possible path to the next layer) – why we don’t want to have all TSV connections? (die-area limitations, TSVs are bigger than transistors, therefore take space) – inform that this becomes an space exploration and optimization problem – how we can keep track of position of TSVs (explain the figure) – number of possible configurations in 8x8 Mesh according to authors. – authors’ conventional approach (division of NoC into sub-sections).</a:t>
            </a:r>
          </a:p>
          <a:p>
            <a:r>
              <a:rPr lang="en-US" dirty="0"/>
              <a:t>)</a:t>
            </a:r>
          </a:p>
          <a:p>
            <a:endParaRPr lang="en-US" dirty="0"/>
          </a:p>
        </p:txBody>
      </p:sp>
      <p:sp>
        <p:nvSpPr>
          <p:cNvPr id="4" name="Slide Number Placeholder 3"/>
          <p:cNvSpPr>
            <a:spLocks noGrp="1"/>
          </p:cNvSpPr>
          <p:nvPr>
            <p:ph type="sldNum" sz="quarter" idx="5"/>
          </p:nvPr>
        </p:nvSpPr>
        <p:spPr/>
        <p:txBody>
          <a:bodyPr/>
          <a:lstStyle/>
          <a:p>
            <a:fld id="{763FC4E9-4B55-4AA3-A903-F3F1E6D59762}" type="slidenum">
              <a:rPr lang="en-US" smtClean="0"/>
              <a:t>9</a:t>
            </a:fld>
            <a:endParaRPr lang="en-US"/>
          </a:p>
        </p:txBody>
      </p:sp>
    </p:spTree>
    <p:extLst>
      <p:ext uri="{BB962C8B-B14F-4D97-AF65-F5344CB8AC3E}">
        <p14:creationId xmlns:p14="http://schemas.microsoft.com/office/powerpoint/2010/main" val="1444221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Need this slide to explain the Garnet Network Model that is the Network-on-Chip model in gem5 framework.</a:t>
            </a:r>
          </a:p>
          <a:p>
            <a:pPr lvl="1"/>
            <a:r>
              <a:rPr lang="en-US" dirty="0"/>
              <a:t>Flow-&gt; brief overview of the diagram – explain and elaborate each comment-box</a:t>
            </a:r>
          </a:p>
          <a:p>
            <a:pPr lvl="0"/>
            <a:r>
              <a:rPr lang="en-US" dirty="0"/>
              <a:t>)</a:t>
            </a:r>
          </a:p>
          <a:p>
            <a:pPr lvl="0"/>
            <a:endParaRPr lang="en-US" dirty="0"/>
          </a:p>
          <a:p>
            <a:pPr lvl="0"/>
            <a:r>
              <a:rPr lang="en-US" dirty="0"/>
              <a:t>(</a:t>
            </a:r>
            <a:r>
              <a:rPr lang="en-US" dirty="0" err="1"/>
              <a:t>GarnetNetwork</a:t>
            </a:r>
            <a:r>
              <a:rPr lang="en-US" dirty="0"/>
              <a:t> is a class, it makes network object which requires objects of Network Component classes as its argument – Topology class helps in delivering the required arguments – Since topology lays down the structure of the NoC, therefore, Topology class in Gem5 is responsible to instantiate objects of every network components required in the network (Router, Int-Link, Ext-Link, etc.) and connect them together. – Also explain, since we need to connect l1 and l2 controllers in the network, those are inherited by the network itself and passed-on to the Topology class while calling it. Basically, the cache-coherence generates and delivers the cache nodes and DMA nodes and </a:t>
            </a:r>
            <a:r>
              <a:rPr lang="en-US" dirty="0" err="1"/>
              <a:t>dir</a:t>
            </a:r>
            <a:r>
              <a:rPr lang="en-US" dirty="0"/>
              <a:t> nodes to the network. – Topology connects the nodes – explain about each class objects).</a:t>
            </a:r>
          </a:p>
          <a:p>
            <a:endParaRPr lang="en-US" dirty="0"/>
          </a:p>
          <a:p>
            <a:pPr lvl="0"/>
            <a:endParaRPr lang="en-US" dirty="0"/>
          </a:p>
        </p:txBody>
      </p:sp>
      <p:sp>
        <p:nvSpPr>
          <p:cNvPr id="4" name="Slide Number Placeholder 3"/>
          <p:cNvSpPr>
            <a:spLocks noGrp="1"/>
          </p:cNvSpPr>
          <p:nvPr>
            <p:ph type="sldNum" sz="quarter" idx="5"/>
          </p:nvPr>
        </p:nvSpPr>
        <p:spPr/>
        <p:txBody>
          <a:bodyPr/>
          <a:lstStyle/>
          <a:p>
            <a:fld id="{763FC4E9-4B55-4AA3-A903-F3F1E6D59762}" type="slidenum">
              <a:rPr lang="en-US" smtClean="0"/>
              <a:t>10</a:t>
            </a:fld>
            <a:endParaRPr lang="en-US"/>
          </a:p>
        </p:txBody>
      </p:sp>
    </p:spTree>
    <p:extLst>
      <p:ext uri="{BB962C8B-B14F-4D97-AF65-F5344CB8AC3E}">
        <p14:creationId xmlns:p14="http://schemas.microsoft.com/office/powerpoint/2010/main" val="595340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NOTES:</a:t>
            </a:r>
          </a:p>
          <a:p>
            <a:r>
              <a:rPr lang="en-US" u="sng" dirty="0"/>
              <a:t>(</a:t>
            </a:r>
          </a:p>
          <a:p>
            <a:pPr lvl="1"/>
            <a:r>
              <a:rPr lang="en-US" b="0" dirty="0"/>
              <a:t>Need this slide to explain our implementation of the 3D Mesh model we discussed before.</a:t>
            </a:r>
          </a:p>
          <a:p>
            <a:pPr lvl="1"/>
            <a:r>
              <a:rPr lang="en-US" dirty="0"/>
              <a:t>Flow-&gt; brief overview of the diagram – explain and elaborate each comment-box</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763FC4E9-4B55-4AA3-A903-F3F1E6D59762}" type="slidenum">
              <a:rPr lang="en-US" smtClean="0"/>
              <a:t>12</a:t>
            </a:fld>
            <a:endParaRPr lang="en-US"/>
          </a:p>
        </p:txBody>
      </p:sp>
    </p:spTree>
    <p:extLst>
      <p:ext uri="{BB962C8B-B14F-4D97-AF65-F5344CB8AC3E}">
        <p14:creationId xmlns:p14="http://schemas.microsoft.com/office/powerpoint/2010/main" val="543540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8D71-015C-4734-A216-F16886DDAF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2150D7-2ACE-4D1F-974C-F2CC5AC990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3D6306-046D-4535-A746-C2B297714A5F}"/>
              </a:ext>
            </a:extLst>
          </p:cNvPr>
          <p:cNvSpPr>
            <a:spLocks noGrp="1"/>
          </p:cNvSpPr>
          <p:nvPr>
            <p:ph type="dt" sz="half" idx="10"/>
          </p:nvPr>
        </p:nvSpPr>
        <p:spPr/>
        <p:txBody>
          <a:bodyPr/>
          <a:lstStyle/>
          <a:p>
            <a:fld id="{FBE99D54-09F1-49F7-AB25-A4B9A0C3AD2D}" type="datetimeFigureOut">
              <a:rPr lang="en-US" smtClean="0"/>
              <a:t>5/29/2020</a:t>
            </a:fld>
            <a:endParaRPr lang="en-US"/>
          </a:p>
        </p:txBody>
      </p:sp>
      <p:sp>
        <p:nvSpPr>
          <p:cNvPr id="5" name="Footer Placeholder 4">
            <a:extLst>
              <a:ext uri="{FF2B5EF4-FFF2-40B4-BE49-F238E27FC236}">
                <a16:creationId xmlns:a16="http://schemas.microsoft.com/office/drawing/2014/main" id="{A5DA66CD-C919-4421-BEE9-BE1BD7DFC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A04B6-1828-467E-B9E5-F5F0C592C0F7}"/>
              </a:ext>
            </a:extLst>
          </p:cNvPr>
          <p:cNvSpPr>
            <a:spLocks noGrp="1"/>
          </p:cNvSpPr>
          <p:nvPr>
            <p:ph type="sldNum" sz="quarter" idx="12"/>
          </p:nvPr>
        </p:nvSpPr>
        <p:spPr/>
        <p:txBody>
          <a:bodyPr/>
          <a:lstStyle/>
          <a:p>
            <a:fld id="{B32F046E-7B8E-40EE-97B9-AD7F30D9E886}" type="slidenum">
              <a:rPr lang="en-US" smtClean="0"/>
              <a:t>‹#›</a:t>
            </a:fld>
            <a:endParaRPr lang="en-US"/>
          </a:p>
        </p:txBody>
      </p:sp>
    </p:spTree>
    <p:extLst>
      <p:ext uri="{BB962C8B-B14F-4D97-AF65-F5344CB8AC3E}">
        <p14:creationId xmlns:p14="http://schemas.microsoft.com/office/powerpoint/2010/main" val="3230644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56840-CD76-447C-815C-8AD8E4BA97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92E8D6-B7BA-40E5-AF8E-CB910DD140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F0407-93A7-42EF-B5AD-E0E15AD74DAB}"/>
              </a:ext>
            </a:extLst>
          </p:cNvPr>
          <p:cNvSpPr>
            <a:spLocks noGrp="1"/>
          </p:cNvSpPr>
          <p:nvPr>
            <p:ph type="dt" sz="half" idx="10"/>
          </p:nvPr>
        </p:nvSpPr>
        <p:spPr/>
        <p:txBody>
          <a:bodyPr/>
          <a:lstStyle/>
          <a:p>
            <a:fld id="{FBE99D54-09F1-49F7-AB25-A4B9A0C3AD2D}" type="datetimeFigureOut">
              <a:rPr lang="en-US" smtClean="0"/>
              <a:t>5/29/2020</a:t>
            </a:fld>
            <a:endParaRPr lang="en-US"/>
          </a:p>
        </p:txBody>
      </p:sp>
      <p:sp>
        <p:nvSpPr>
          <p:cNvPr id="5" name="Footer Placeholder 4">
            <a:extLst>
              <a:ext uri="{FF2B5EF4-FFF2-40B4-BE49-F238E27FC236}">
                <a16:creationId xmlns:a16="http://schemas.microsoft.com/office/drawing/2014/main" id="{7EFFB546-076C-49FE-8F0E-A0BC24EE77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8A50F-28FA-4091-BF50-63079E8C6CBB}"/>
              </a:ext>
            </a:extLst>
          </p:cNvPr>
          <p:cNvSpPr>
            <a:spLocks noGrp="1"/>
          </p:cNvSpPr>
          <p:nvPr>
            <p:ph type="sldNum" sz="quarter" idx="12"/>
          </p:nvPr>
        </p:nvSpPr>
        <p:spPr/>
        <p:txBody>
          <a:bodyPr/>
          <a:lstStyle/>
          <a:p>
            <a:fld id="{B32F046E-7B8E-40EE-97B9-AD7F30D9E886}" type="slidenum">
              <a:rPr lang="en-US" smtClean="0"/>
              <a:t>‹#›</a:t>
            </a:fld>
            <a:endParaRPr lang="en-US"/>
          </a:p>
        </p:txBody>
      </p:sp>
    </p:spTree>
    <p:extLst>
      <p:ext uri="{BB962C8B-B14F-4D97-AF65-F5344CB8AC3E}">
        <p14:creationId xmlns:p14="http://schemas.microsoft.com/office/powerpoint/2010/main" val="2581827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BDA7B-1D79-479A-B027-CCDD0FC859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C24C57-E5E6-4351-BBDB-7DA2A701F4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68C9A-27C9-4753-96F5-A9BA004F65A8}"/>
              </a:ext>
            </a:extLst>
          </p:cNvPr>
          <p:cNvSpPr>
            <a:spLocks noGrp="1"/>
          </p:cNvSpPr>
          <p:nvPr>
            <p:ph type="dt" sz="half" idx="10"/>
          </p:nvPr>
        </p:nvSpPr>
        <p:spPr/>
        <p:txBody>
          <a:bodyPr/>
          <a:lstStyle/>
          <a:p>
            <a:fld id="{FBE99D54-09F1-49F7-AB25-A4B9A0C3AD2D}" type="datetimeFigureOut">
              <a:rPr lang="en-US" smtClean="0"/>
              <a:t>5/29/2020</a:t>
            </a:fld>
            <a:endParaRPr lang="en-US"/>
          </a:p>
        </p:txBody>
      </p:sp>
      <p:sp>
        <p:nvSpPr>
          <p:cNvPr id="5" name="Footer Placeholder 4">
            <a:extLst>
              <a:ext uri="{FF2B5EF4-FFF2-40B4-BE49-F238E27FC236}">
                <a16:creationId xmlns:a16="http://schemas.microsoft.com/office/drawing/2014/main" id="{C5726745-1A43-48CC-9B42-72B02674A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1BAF3-701A-4420-9DB6-A38AA42CC468}"/>
              </a:ext>
            </a:extLst>
          </p:cNvPr>
          <p:cNvSpPr>
            <a:spLocks noGrp="1"/>
          </p:cNvSpPr>
          <p:nvPr>
            <p:ph type="sldNum" sz="quarter" idx="12"/>
          </p:nvPr>
        </p:nvSpPr>
        <p:spPr/>
        <p:txBody>
          <a:bodyPr/>
          <a:lstStyle/>
          <a:p>
            <a:fld id="{B32F046E-7B8E-40EE-97B9-AD7F30D9E886}" type="slidenum">
              <a:rPr lang="en-US" smtClean="0"/>
              <a:t>‹#›</a:t>
            </a:fld>
            <a:endParaRPr lang="en-US"/>
          </a:p>
        </p:txBody>
      </p:sp>
    </p:spTree>
    <p:extLst>
      <p:ext uri="{BB962C8B-B14F-4D97-AF65-F5344CB8AC3E}">
        <p14:creationId xmlns:p14="http://schemas.microsoft.com/office/powerpoint/2010/main" val="1027555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7" name="Rectangle 36"/>
          <p:cNvSpPr/>
          <p:nvPr/>
        </p:nvSpPr>
        <p:spPr>
          <a:xfrm>
            <a:off x="-6942" y="-20820"/>
            <a:ext cx="12214423" cy="1143161"/>
          </a:xfrm>
          <a:prstGeom prst="rect">
            <a:avLst/>
          </a:prstGeom>
          <a:solidFill>
            <a:srgbClr val="DC4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Title 1"/>
          <p:cNvSpPr>
            <a:spLocks noGrp="1"/>
          </p:cNvSpPr>
          <p:nvPr>
            <p:ph type="ctrTitle" hasCustomPrompt="1"/>
          </p:nvPr>
        </p:nvSpPr>
        <p:spPr>
          <a:xfrm>
            <a:off x="914401" y="2732723"/>
            <a:ext cx="10363200" cy="1083277"/>
          </a:xfrm>
          <a:prstGeom prst="rect">
            <a:avLst/>
          </a:prstGeom>
        </p:spPr>
        <p:txBody>
          <a:bodyPr>
            <a:normAutofit/>
          </a:bodyPr>
          <a:lstStyle>
            <a:lvl1pPr>
              <a:defRPr sz="4800">
                <a:solidFill>
                  <a:srgbClr val="DC4400"/>
                </a:solidFill>
                <a:latin typeface="Impact"/>
                <a:cs typeface="Impact"/>
              </a:defRPr>
            </a:lvl1pPr>
          </a:lstStyle>
          <a:p>
            <a:r>
              <a:rPr lang="en-US" dirty="0"/>
              <a:t>Presentation Title</a:t>
            </a:r>
          </a:p>
        </p:txBody>
      </p:sp>
      <p:sp>
        <p:nvSpPr>
          <p:cNvPr id="39" name="Subtitle 2"/>
          <p:cNvSpPr>
            <a:spLocks noGrp="1"/>
          </p:cNvSpPr>
          <p:nvPr>
            <p:ph type="subTitle" idx="1" hasCustomPrompt="1"/>
          </p:nvPr>
        </p:nvSpPr>
        <p:spPr>
          <a:xfrm>
            <a:off x="1828800" y="3835236"/>
            <a:ext cx="8534401" cy="1327821"/>
          </a:xfrm>
          <a:prstGeom prst="rect">
            <a:avLst/>
          </a:prstGeom>
        </p:spPr>
        <p:txBody>
          <a:bodyPr>
            <a:normAutofit/>
          </a:bodyPr>
          <a:lstStyle>
            <a:lvl1pPr marL="0" indent="0" algn="ctr">
              <a:lnSpc>
                <a:spcPct val="130000"/>
              </a:lnSpc>
              <a:buNone/>
              <a:defRPr sz="2800" baseline="0">
                <a:solidFill>
                  <a:schemeClr val="tx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Presenter(s) </a:t>
            </a:r>
            <a:br>
              <a:rPr lang="en-US" dirty="0"/>
            </a:br>
            <a:r>
              <a:rPr lang="en-US" dirty="0"/>
              <a:t>Date</a:t>
            </a:r>
          </a:p>
        </p:txBody>
      </p:sp>
      <p:pic>
        <p:nvPicPr>
          <p:cNvPr id="41" name="Picture 40" descr="OSU_horizontal_2C_W_over_B.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55700"/>
            <a:ext cx="2515741" cy="802078"/>
          </a:xfrm>
          <a:prstGeom prst="rect">
            <a:avLst/>
          </a:prstGeom>
        </p:spPr>
      </p:pic>
      <p:pic>
        <p:nvPicPr>
          <p:cNvPr id="5" name="Picture 4" descr="COE_EECS_Verdana_Whit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757" y="460024"/>
            <a:ext cx="5449719" cy="342900"/>
          </a:xfrm>
          <a:prstGeom prst="rect">
            <a:avLst/>
          </a:prstGeom>
        </p:spPr>
      </p:pic>
    </p:spTree>
    <p:extLst>
      <p:ext uri="{BB962C8B-B14F-4D97-AF65-F5344CB8AC3E}">
        <p14:creationId xmlns:p14="http://schemas.microsoft.com/office/powerpoint/2010/main" val="2187090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913218" y="1250845"/>
            <a:ext cx="10365566" cy="1193114"/>
          </a:xfrm>
          <a:prstGeom prst="rect">
            <a:avLst/>
          </a:prstGeom>
        </p:spPr>
        <p:txBody>
          <a:bodyPr/>
          <a:lstStyle>
            <a:lvl1pPr algn="l">
              <a:defRPr>
                <a:solidFill>
                  <a:srgbClr val="DC4400"/>
                </a:solidFill>
                <a:latin typeface="Impact"/>
                <a:cs typeface="Impact"/>
              </a:defRPr>
            </a:lvl1pPr>
          </a:lstStyle>
          <a:p>
            <a:r>
              <a:rPr lang="en-US"/>
              <a:t>Click to edit Master title style</a:t>
            </a:r>
            <a:endParaRPr lang="en-US" dirty="0"/>
          </a:p>
        </p:txBody>
      </p:sp>
      <p:sp>
        <p:nvSpPr>
          <p:cNvPr id="8" name="Content Placeholder 2"/>
          <p:cNvSpPr>
            <a:spLocks noGrp="1"/>
          </p:cNvSpPr>
          <p:nvPr>
            <p:ph idx="1"/>
          </p:nvPr>
        </p:nvSpPr>
        <p:spPr>
          <a:xfrm>
            <a:off x="913218" y="2443959"/>
            <a:ext cx="10365566" cy="3682206"/>
          </a:xfrm>
          <a:prstGeom prst="rect">
            <a:avLst/>
          </a:prstGeom>
        </p:spPr>
        <p:txBody>
          <a:bodyPr/>
          <a:lstStyle>
            <a:lvl1pPr algn="l">
              <a:defRPr>
                <a:latin typeface="Verdana"/>
                <a:cs typeface="Verdana"/>
              </a:defRPr>
            </a:lvl1pPr>
            <a:lvl2pPr algn="l">
              <a:defRPr>
                <a:latin typeface="Verdana"/>
                <a:cs typeface="Verdana"/>
              </a:defRPr>
            </a:lvl2pPr>
            <a:lvl3pPr algn="l">
              <a:defRPr>
                <a:latin typeface="Verdana"/>
                <a:cs typeface="Verdana"/>
              </a:defRPr>
            </a:lvl3pPr>
            <a:lvl4pPr algn="l">
              <a:defRPr>
                <a:latin typeface="Verdana"/>
                <a:cs typeface="Verdana"/>
              </a:defRPr>
            </a:lvl4pPr>
            <a:lvl5pPr algn="l">
              <a:defRPr>
                <a:latin typeface="Verdana"/>
                <a:cs typeface="Verdan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3"/>
          <p:cNvSpPr>
            <a:spLocks noGrp="1"/>
          </p:cNvSpPr>
          <p:nvPr>
            <p:ph type="dt" sz="half" idx="10"/>
          </p:nvPr>
        </p:nvSpPr>
        <p:spPr>
          <a:xfrm>
            <a:off x="913217" y="6356352"/>
            <a:ext cx="2541183" cy="365125"/>
          </a:xfrm>
          <a:prstGeom prst="rect">
            <a:avLst/>
          </a:prstGeom>
        </p:spPr>
        <p:txBody>
          <a:bodyPr/>
          <a:lstStyle>
            <a:lvl1pPr>
              <a:defRPr>
                <a:latin typeface="Verdana"/>
                <a:cs typeface="Verdana"/>
              </a:defRPr>
            </a:lvl1pPr>
          </a:lstStyle>
          <a:p>
            <a:fld id="{FBE99D54-09F1-49F7-AB25-A4B9A0C3AD2D}" type="datetimeFigureOut">
              <a:rPr lang="en-US" smtClean="0"/>
              <a:t>5/29/2020</a:t>
            </a:fld>
            <a:endParaRPr lang="en-US"/>
          </a:p>
        </p:txBody>
      </p:sp>
      <p:sp>
        <p:nvSpPr>
          <p:cNvPr id="10" name="Footer Placeholder 4"/>
          <p:cNvSpPr>
            <a:spLocks noGrp="1"/>
          </p:cNvSpPr>
          <p:nvPr>
            <p:ph type="ftr" sz="quarter" idx="11"/>
          </p:nvPr>
        </p:nvSpPr>
        <p:spPr>
          <a:xfrm>
            <a:off x="4165601" y="6356352"/>
            <a:ext cx="3860800" cy="365125"/>
          </a:xfrm>
          <a:prstGeom prst="rect">
            <a:avLst/>
          </a:prstGeom>
        </p:spPr>
        <p:txBody>
          <a:bodyPr/>
          <a:lstStyle>
            <a:lvl1pPr>
              <a:defRPr>
                <a:latin typeface="Verdana"/>
                <a:cs typeface="Verdana"/>
              </a:defRPr>
            </a:lvl1pPr>
          </a:lstStyle>
          <a:p>
            <a:endParaRPr lang="en-US"/>
          </a:p>
        </p:txBody>
      </p:sp>
      <p:sp>
        <p:nvSpPr>
          <p:cNvPr id="11" name="Slide Number Placeholder 5"/>
          <p:cNvSpPr>
            <a:spLocks noGrp="1"/>
          </p:cNvSpPr>
          <p:nvPr>
            <p:ph type="sldNum" sz="quarter" idx="12"/>
          </p:nvPr>
        </p:nvSpPr>
        <p:spPr>
          <a:xfrm>
            <a:off x="8737601" y="6356352"/>
            <a:ext cx="2556096" cy="365125"/>
          </a:xfrm>
          <a:prstGeom prst="rect">
            <a:avLst/>
          </a:prstGeom>
        </p:spPr>
        <p:txBody>
          <a:bodyPr/>
          <a:lstStyle>
            <a:lvl1pPr>
              <a:defRPr>
                <a:latin typeface="Verdana"/>
                <a:cs typeface="Verdana"/>
              </a:defRPr>
            </a:lvl1pPr>
          </a:lstStyle>
          <a:p>
            <a:fld id="{B32F046E-7B8E-40EE-97B9-AD7F30D9E886}" type="slidenum">
              <a:rPr lang="en-US" smtClean="0"/>
              <a:t>‹#›</a:t>
            </a:fld>
            <a:endParaRPr lang="en-US"/>
          </a:p>
        </p:txBody>
      </p:sp>
      <p:pic>
        <p:nvPicPr>
          <p:cNvPr id="12" name="Picture 11" descr="OSU_COE_horizontal_2C_O_over_B.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7853" y="324701"/>
            <a:ext cx="2805843" cy="802297"/>
          </a:xfrm>
          <a:prstGeom prst="rect">
            <a:avLst/>
          </a:prstGeom>
        </p:spPr>
      </p:pic>
    </p:spTree>
    <p:extLst>
      <p:ext uri="{BB962C8B-B14F-4D97-AF65-F5344CB8AC3E}">
        <p14:creationId xmlns:p14="http://schemas.microsoft.com/office/powerpoint/2010/main" val="1025215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OSU_COE_horizontal_2C_O_over_B.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7853" y="324701"/>
            <a:ext cx="2805843" cy="802297"/>
          </a:xfrm>
          <a:prstGeom prst="rect">
            <a:avLst/>
          </a:prstGeom>
        </p:spPr>
      </p:pic>
      <p:sp>
        <p:nvSpPr>
          <p:cNvPr id="8" name="Title 1"/>
          <p:cNvSpPr>
            <a:spLocks noGrp="1"/>
          </p:cNvSpPr>
          <p:nvPr>
            <p:ph type="title"/>
          </p:nvPr>
        </p:nvSpPr>
        <p:spPr>
          <a:xfrm>
            <a:off x="928131" y="2832443"/>
            <a:ext cx="10365566" cy="1193114"/>
          </a:xfrm>
          <a:prstGeom prst="rect">
            <a:avLst/>
          </a:prstGeom>
        </p:spPr>
        <p:txBody>
          <a:bodyPr/>
          <a:lstStyle>
            <a:lvl1pPr algn="ctr">
              <a:defRPr>
                <a:solidFill>
                  <a:srgbClr val="DC4400"/>
                </a:solidFill>
                <a:latin typeface="Impact"/>
                <a:cs typeface="Impact"/>
              </a:defRPr>
            </a:lvl1pPr>
          </a:lstStyle>
          <a:p>
            <a:r>
              <a:rPr lang="en-US"/>
              <a:t>Click to edit Master title style</a:t>
            </a:r>
            <a:endParaRPr lang="en-US" dirty="0"/>
          </a:p>
        </p:txBody>
      </p:sp>
      <p:sp>
        <p:nvSpPr>
          <p:cNvPr id="9" name="Date Placeholder 3"/>
          <p:cNvSpPr>
            <a:spLocks noGrp="1"/>
          </p:cNvSpPr>
          <p:nvPr>
            <p:ph type="dt" sz="half" idx="10"/>
          </p:nvPr>
        </p:nvSpPr>
        <p:spPr>
          <a:xfrm>
            <a:off x="913217" y="6356352"/>
            <a:ext cx="2541183" cy="365125"/>
          </a:xfrm>
          <a:prstGeom prst="rect">
            <a:avLst/>
          </a:prstGeom>
        </p:spPr>
        <p:txBody>
          <a:bodyPr/>
          <a:lstStyle>
            <a:lvl1pPr>
              <a:defRPr>
                <a:latin typeface="Verdana"/>
                <a:cs typeface="Verdana"/>
              </a:defRPr>
            </a:lvl1pPr>
          </a:lstStyle>
          <a:p>
            <a:fld id="{FBE99D54-09F1-49F7-AB25-A4B9A0C3AD2D}" type="datetimeFigureOut">
              <a:rPr lang="en-US" smtClean="0"/>
              <a:t>5/29/2020</a:t>
            </a:fld>
            <a:endParaRPr lang="en-US"/>
          </a:p>
        </p:txBody>
      </p:sp>
      <p:sp>
        <p:nvSpPr>
          <p:cNvPr id="10" name="Footer Placeholder 4"/>
          <p:cNvSpPr>
            <a:spLocks noGrp="1"/>
          </p:cNvSpPr>
          <p:nvPr>
            <p:ph type="ftr" sz="quarter" idx="11"/>
          </p:nvPr>
        </p:nvSpPr>
        <p:spPr>
          <a:xfrm>
            <a:off x="4165601" y="6356352"/>
            <a:ext cx="3860800" cy="365125"/>
          </a:xfrm>
          <a:prstGeom prst="rect">
            <a:avLst/>
          </a:prstGeom>
        </p:spPr>
        <p:txBody>
          <a:bodyPr/>
          <a:lstStyle>
            <a:lvl1pPr>
              <a:defRPr>
                <a:latin typeface="Verdana"/>
                <a:cs typeface="Verdana"/>
              </a:defRPr>
            </a:lvl1pPr>
          </a:lstStyle>
          <a:p>
            <a:endParaRPr lang="en-US"/>
          </a:p>
        </p:txBody>
      </p:sp>
      <p:sp>
        <p:nvSpPr>
          <p:cNvPr id="11" name="Slide Number Placeholder 5"/>
          <p:cNvSpPr>
            <a:spLocks noGrp="1"/>
          </p:cNvSpPr>
          <p:nvPr>
            <p:ph type="sldNum" sz="quarter" idx="12"/>
          </p:nvPr>
        </p:nvSpPr>
        <p:spPr>
          <a:xfrm>
            <a:off x="8737601" y="6356352"/>
            <a:ext cx="2556096" cy="365125"/>
          </a:xfrm>
          <a:prstGeom prst="rect">
            <a:avLst/>
          </a:prstGeom>
        </p:spPr>
        <p:txBody>
          <a:bodyPr/>
          <a:lstStyle>
            <a:lvl1pPr>
              <a:defRPr>
                <a:latin typeface="Verdana"/>
                <a:cs typeface="Verdana"/>
              </a:defRPr>
            </a:lvl1pPr>
          </a:lstStyle>
          <a:p>
            <a:fld id="{B32F046E-7B8E-40EE-97B9-AD7F30D9E886}" type="slidenum">
              <a:rPr lang="en-US" smtClean="0"/>
              <a:t>‹#›</a:t>
            </a:fld>
            <a:endParaRPr lang="en-US"/>
          </a:p>
        </p:txBody>
      </p:sp>
    </p:spTree>
    <p:extLst>
      <p:ext uri="{BB962C8B-B14F-4D97-AF65-F5344CB8AC3E}">
        <p14:creationId xmlns:p14="http://schemas.microsoft.com/office/powerpoint/2010/main" val="3399513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8" name="Picture 7" descr="OSU_COE_horizontal_2C_O_over_B.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7853" y="324701"/>
            <a:ext cx="2805843" cy="802297"/>
          </a:xfrm>
          <a:prstGeom prst="rect">
            <a:avLst/>
          </a:prstGeom>
        </p:spPr>
      </p:pic>
      <p:sp>
        <p:nvSpPr>
          <p:cNvPr id="9" name="Date Placeholder 3"/>
          <p:cNvSpPr>
            <a:spLocks noGrp="1"/>
          </p:cNvSpPr>
          <p:nvPr>
            <p:ph type="dt" sz="half" idx="10"/>
          </p:nvPr>
        </p:nvSpPr>
        <p:spPr>
          <a:xfrm>
            <a:off x="913217" y="6356352"/>
            <a:ext cx="2541183" cy="365125"/>
          </a:xfrm>
          <a:prstGeom prst="rect">
            <a:avLst/>
          </a:prstGeom>
        </p:spPr>
        <p:txBody>
          <a:bodyPr/>
          <a:lstStyle>
            <a:lvl1pPr>
              <a:defRPr>
                <a:latin typeface="Verdana"/>
                <a:cs typeface="Verdana"/>
              </a:defRPr>
            </a:lvl1pPr>
          </a:lstStyle>
          <a:p>
            <a:fld id="{FBE99D54-09F1-49F7-AB25-A4B9A0C3AD2D}" type="datetimeFigureOut">
              <a:rPr lang="en-US" smtClean="0"/>
              <a:t>5/29/2020</a:t>
            </a:fld>
            <a:endParaRPr lang="en-US"/>
          </a:p>
        </p:txBody>
      </p:sp>
      <p:sp>
        <p:nvSpPr>
          <p:cNvPr id="10" name="Footer Placeholder 4"/>
          <p:cNvSpPr>
            <a:spLocks noGrp="1"/>
          </p:cNvSpPr>
          <p:nvPr>
            <p:ph type="ftr" sz="quarter" idx="11"/>
          </p:nvPr>
        </p:nvSpPr>
        <p:spPr>
          <a:xfrm>
            <a:off x="4165601" y="6356352"/>
            <a:ext cx="3860800" cy="365125"/>
          </a:xfrm>
          <a:prstGeom prst="rect">
            <a:avLst/>
          </a:prstGeom>
        </p:spPr>
        <p:txBody>
          <a:bodyPr/>
          <a:lstStyle>
            <a:lvl1pPr>
              <a:defRPr>
                <a:latin typeface="Verdana"/>
                <a:cs typeface="Verdana"/>
              </a:defRPr>
            </a:lvl1pPr>
          </a:lstStyle>
          <a:p>
            <a:endParaRPr lang="en-US"/>
          </a:p>
        </p:txBody>
      </p:sp>
      <p:sp>
        <p:nvSpPr>
          <p:cNvPr id="11" name="Slide Number Placeholder 5"/>
          <p:cNvSpPr>
            <a:spLocks noGrp="1"/>
          </p:cNvSpPr>
          <p:nvPr>
            <p:ph type="sldNum" sz="quarter" idx="12"/>
          </p:nvPr>
        </p:nvSpPr>
        <p:spPr>
          <a:xfrm>
            <a:off x="8737601" y="6356352"/>
            <a:ext cx="2556096" cy="365125"/>
          </a:xfrm>
          <a:prstGeom prst="rect">
            <a:avLst/>
          </a:prstGeom>
        </p:spPr>
        <p:txBody>
          <a:bodyPr/>
          <a:lstStyle>
            <a:lvl1pPr>
              <a:defRPr>
                <a:latin typeface="Verdana"/>
                <a:cs typeface="Verdana"/>
              </a:defRPr>
            </a:lvl1pPr>
          </a:lstStyle>
          <a:p>
            <a:fld id="{B32F046E-7B8E-40EE-97B9-AD7F30D9E886}" type="slidenum">
              <a:rPr lang="en-US" smtClean="0"/>
              <a:t>‹#›</a:t>
            </a:fld>
            <a:endParaRPr lang="en-US"/>
          </a:p>
        </p:txBody>
      </p:sp>
    </p:spTree>
    <p:extLst>
      <p:ext uri="{BB962C8B-B14F-4D97-AF65-F5344CB8AC3E}">
        <p14:creationId xmlns:p14="http://schemas.microsoft.com/office/powerpoint/2010/main" val="1128482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p:cNvSpPr/>
          <p:nvPr/>
        </p:nvSpPr>
        <p:spPr>
          <a:xfrm>
            <a:off x="-9623" y="-9622"/>
            <a:ext cx="12214423" cy="6877243"/>
          </a:xfrm>
          <a:prstGeom prst="rect">
            <a:avLst/>
          </a:prstGeom>
          <a:solidFill>
            <a:srgbClr val="DC4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914401" y="2977164"/>
            <a:ext cx="10363200" cy="1083277"/>
          </a:xfrm>
        </p:spPr>
        <p:txBody>
          <a:bodyPr>
            <a:normAutofit/>
          </a:bodyPr>
          <a:lstStyle>
            <a:lvl1pPr>
              <a:defRPr sz="4800">
                <a:solidFill>
                  <a:schemeClr val="bg1"/>
                </a:solidFill>
                <a:latin typeface="Impact"/>
                <a:cs typeface="Impact"/>
              </a:defRPr>
            </a:lvl1pPr>
          </a:lstStyle>
          <a:p>
            <a:r>
              <a:rPr lang="en-US" dirty="0"/>
              <a:t>Presentation Title</a:t>
            </a:r>
          </a:p>
        </p:txBody>
      </p:sp>
      <p:sp>
        <p:nvSpPr>
          <p:cNvPr id="3" name="Subtitle 2"/>
          <p:cNvSpPr>
            <a:spLocks noGrp="1"/>
          </p:cNvSpPr>
          <p:nvPr>
            <p:ph type="subTitle" idx="1" hasCustomPrompt="1"/>
          </p:nvPr>
        </p:nvSpPr>
        <p:spPr>
          <a:xfrm>
            <a:off x="1828800" y="4079677"/>
            <a:ext cx="8534401" cy="1327821"/>
          </a:xfrm>
        </p:spPr>
        <p:txBody>
          <a:bodyPr>
            <a:normAutofit/>
          </a:bodyPr>
          <a:lstStyle>
            <a:lvl1pPr marL="0" indent="0" algn="ctr">
              <a:lnSpc>
                <a:spcPct val="130000"/>
              </a:lnSpc>
              <a:buNone/>
              <a:defRPr sz="2800" baseline="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Presenter(s) </a:t>
            </a:r>
            <a:br>
              <a:rPr lang="en-US" dirty="0"/>
            </a:br>
            <a:r>
              <a:rPr lang="en-US" dirty="0"/>
              <a:t>Date</a:t>
            </a:r>
          </a:p>
        </p:txBody>
      </p:sp>
      <p:sp>
        <p:nvSpPr>
          <p:cNvPr id="5" name="TextBox 4"/>
          <p:cNvSpPr txBox="1"/>
          <p:nvPr/>
        </p:nvSpPr>
        <p:spPr>
          <a:xfrm>
            <a:off x="686588" y="6075181"/>
            <a:ext cx="3123817" cy="338554"/>
          </a:xfrm>
          <a:prstGeom prst="rect">
            <a:avLst/>
          </a:prstGeom>
          <a:noFill/>
        </p:spPr>
        <p:txBody>
          <a:bodyPr wrap="square" rtlCol="0">
            <a:spAutoFit/>
          </a:bodyPr>
          <a:lstStyle/>
          <a:p>
            <a:r>
              <a:rPr lang="en-US" sz="1600" dirty="0">
                <a:solidFill>
                  <a:schemeClr val="bg1"/>
                </a:solidFill>
                <a:latin typeface="Verdana"/>
                <a:cs typeface="Verdana"/>
              </a:rPr>
              <a:t>COLLEGE OF ENGINEERING</a:t>
            </a:r>
          </a:p>
        </p:txBody>
      </p:sp>
      <p:sp>
        <p:nvSpPr>
          <p:cNvPr id="8" name="TextBox 7"/>
          <p:cNvSpPr txBox="1"/>
          <p:nvPr/>
        </p:nvSpPr>
        <p:spPr>
          <a:xfrm>
            <a:off x="4508711" y="6075181"/>
            <a:ext cx="7001095" cy="338554"/>
          </a:xfrm>
          <a:prstGeom prst="rect">
            <a:avLst/>
          </a:prstGeom>
          <a:noFill/>
        </p:spPr>
        <p:txBody>
          <a:bodyPr wrap="square" rtlCol="0">
            <a:spAutoFit/>
          </a:bodyPr>
          <a:lstStyle/>
          <a:p>
            <a:pPr algn="r"/>
            <a:r>
              <a:rPr lang="en-US" sz="1600" kern="1200" dirty="0">
                <a:solidFill>
                  <a:srgbClr val="FFFFFF"/>
                </a:solidFill>
                <a:latin typeface="Verdana"/>
                <a:ea typeface="+mn-ea"/>
                <a:cs typeface="Verdana"/>
              </a:rPr>
              <a:t>School of Electrical Engineering and Computer Science</a:t>
            </a:r>
            <a:endParaRPr lang="en-US" sz="1600" dirty="0">
              <a:solidFill>
                <a:srgbClr val="FFFFFF"/>
              </a:solidFill>
              <a:latin typeface="Verdana"/>
              <a:cs typeface="Verdana"/>
            </a:endParaRPr>
          </a:p>
        </p:txBody>
      </p:sp>
      <p:cxnSp>
        <p:nvCxnSpPr>
          <p:cNvPr id="7" name="Straight Connector 6"/>
          <p:cNvCxnSpPr/>
          <p:nvPr/>
        </p:nvCxnSpPr>
        <p:spPr>
          <a:xfrm>
            <a:off x="786406" y="6027385"/>
            <a:ext cx="1062512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descr="OSU_vertical_2C_W_over_B.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094" y="467918"/>
            <a:ext cx="1953813" cy="2057399"/>
          </a:xfrm>
          <a:prstGeom prst="rect">
            <a:avLst/>
          </a:prstGeom>
        </p:spPr>
      </p:pic>
    </p:spTree>
    <p:extLst>
      <p:ext uri="{BB962C8B-B14F-4D97-AF65-F5344CB8AC3E}">
        <p14:creationId xmlns:p14="http://schemas.microsoft.com/office/powerpoint/2010/main" val="2548384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3218" y="1250845"/>
            <a:ext cx="10365566" cy="1193114"/>
          </a:xfrm>
        </p:spPr>
        <p:txBody>
          <a:bodyPr/>
          <a:lstStyle>
            <a:lvl1pPr algn="l">
              <a:defRPr>
                <a:solidFill>
                  <a:srgbClr val="DC4400"/>
                </a:solidFill>
              </a:defRPr>
            </a:lvl1pPr>
          </a:lstStyle>
          <a:p>
            <a:r>
              <a:rPr lang="en-US"/>
              <a:t>Click to edit Master title style</a:t>
            </a:r>
            <a:endParaRPr lang="en-US" dirty="0"/>
          </a:p>
        </p:txBody>
      </p:sp>
      <p:sp>
        <p:nvSpPr>
          <p:cNvPr id="3" name="Content Placeholder 2"/>
          <p:cNvSpPr>
            <a:spLocks noGrp="1"/>
          </p:cNvSpPr>
          <p:nvPr>
            <p:ph idx="1"/>
          </p:nvPr>
        </p:nvSpPr>
        <p:spPr>
          <a:xfrm>
            <a:off x="913218" y="2443959"/>
            <a:ext cx="10365566" cy="3682206"/>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13217" y="6356352"/>
            <a:ext cx="2541183" cy="365125"/>
          </a:xfrm>
          <a:prstGeom prst="rect">
            <a:avLst/>
          </a:prstGeom>
        </p:spPr>
        <p:txBody>
          <a:bodyPr/>
          <a:lstStyle>
            <a:lvl1pPr>
              <a:defRPr>
                <a:latin typeface="Verdana"/>
                <a:cs typeface="Verdana"/>
              </a:defRPr>
            </a:lvl1pPr>
          </a:lstStyle>
          <a:p>
            <a:fld id="{FBE99D54-09F1-49F7-AB25-A4B9A0C3AD2D}" type="datetimeFigureOut">
              <a:rPr lang="en-US" smtClean="0"/>
              <a:t>5/29/2020</a:t>
            </a:fld>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Verdana"/>
                <a:cs typeface="Verdana"/>
              </a:defRPr>
            </a:lvl1pPr>
          </a:lstStyle>
          <a:p>
            <a:endParaRPr lang="en-US"/>
          </a:p>
        </p:txBody>
      </p:sp>
      <p:sp>
        <p:nvSpPr>
          <p:cNvPr id="6" name="Slide Number Placeholder 5"/>
          <p:cNvSpPr>
            <a:spLocks noGrp="1"/>
          </p:cNvSpPr>
          <p:nvPr>
            <p:ph type="sldNum" sz="quarter" idx="12"/>
          </p:nvPr>
        </p:nvSpPr>
        <p:spPr>
          <a:xfrm>
            <a:off x="8737601" y="6356352"/>
            <a:ext cx="2556096" cy="365125"/>
          </a:xfrm>
          <a:prstGeom prst="rect">
            <a:avLst/>
          </a:prstGeom>
        </p:spPr>
        <p:txBody>
          <a:bodyPr/>
          <a:lstStyle>
            <a:lvl1pPr>
              <a:defRPr>
                <a:latin typeface="Verdana"/>
                <a:cs typeface="Verdana"/>
              </a:defRPr>
            </a:lvl1pPr>
          </a:lstStyle>
          <a:p>
            <a:fld id="{B32F046E-7B8E-40EE-97B9-AD7F30D9E886}" type="slidenum">
              <a:rPr lang="en-US" smtClean="0"/>
              <a:t>‹#›</a:t>
            </a:fld>
            <a:endParaRPr lang="en-US"/>
          </a:p>
        </p:txBody>
      </p:sp>
      <p:pic>
        <p:nvPicPr>
          <p:cNvPr id="8" name="Picture 7" descr="OSU_COE_horizontal_2C_O_over_B.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7853" y="324701"/>
            <a:ext cx="2805843" cy="802297"/>
          </a:xfrm>
          <a:prstGeom prst="rect">
            <a:avLst/>
          </a:prstGeom>
        </p:spPr>
      </p:pic>
    </p:spTree>
    <p:extLst>
      <p:ext uri="{BB962C8B-B14F-4D97-AF65-F5344CB8AC3E}">
        <p14:creationId xmlns:p14="http://schemas.microsoft.com/office/powerpoint/2010/main" val="1284220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7" name="Picture 6" descr="OSU_COE_horizontal_2C_O_over_B.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7853" y="324701"/>
            <a:ext cx="2805843" cy="802297"/>
          </a:xfrm>
          <a:prstGeom prst="rect">
            <a:avLst/>
          </a:prstGeom>
        </p:spPr>
      </p:pic>
      <p:sp>
        <p:nvSpPr>
          <p:cNvPr id="8" name="Title 1"/>
          <p:cNvSpPr>
            <a:spLocks noGrp="1"/>
          </p:cNvSpPr>
          <p:nvPr>
            <p:ph type="title"/>
          </p:nvPr>
        </p:nvSpPr>
        <p:spPr>
          <a:xfrm>
            <a:off x="928131" y="2832443"/>
            <a:ext cx="10365566" cy="1193114"/>
          </a:xfrm>
        </p:spPr>
        <p:txBody>
          <a:bodyPr/>
          <a:lstStyle>
            <a:lvl1pPr algn="ctr">
              <a:defRPr>
                <a:solidFill>
                  <a:srgbClr val="DC4400"/>
                </a:solidFill>
              </a:defRPr>
            </a:lvl1pPr>
          </a:lstStyle>
          <a:p>
            <a:r>
              <a:rPr lang="en-US"/>
              <a:t>Click to edit Master title style</a:t>
            </a:r>
            <a:endParaRPr lang="en-US" dirty="0"/>
          </a:p>
        </p:txBody>
      </p:sp>
      <p:sp>
        <p:nvSpPr>
          <p:cNvPr id="10" name="Date Placeholder 3"/>
          <p:cNvSpPr>
            <a:spLocks noGrp="1"/>
          </p:cNvSpPr>
          <p:nvPr>
            <p:ph type="dt" sz="half" idx="10"/>
          </p:nvPr>
        </p:nvSpPr>
        <p:spPr>
          <a:xfrm>
            <a:off x="913217" y="6356352"/>
            <a:ext cx="2541183" cy="365125"/>
          </a:xfrm>
          <a:prstGeom prst="rect">
            <a:avLst/>
          </a:prstGeom>
        </p:spPr>
        <p:txBody>
          <a:bodyPr/>
          <a:lstStyle>
            <a:lvl1pPr>
              <a:defRPr>
                <a:latin typeface="Verdana"/>
                <a:cs typeface="Verdana"/>
              </a:defRPr>
            </a:lvl1pPr>
          </a:lstStyle>
          <a:p>
            <a:fld id="{F4DF2BF7-2D21-41C5-AC13-16EBE0428B33}" type="datetimeFigureOut">
              <a:rPr lang="en-US" smtClean="0"/>
              <a:t>5/29/2020</a:t>
            </a:fld>
            <a:endParaRPr lang="en-US"/>
          </a:p>
        </p:txBody>
      </p:sp>
      <p:sp>
        <p:nvSpPr>
          <p:cNvPr id="11" name="Footer Placeholder 4"/>
          <p:cNvSpPr>
            <a:spLocks noGrp="1"/>
          </p:cNvSpPr>
          <p:nvPr>
            <p:ph type="ftr" sz="quarter" idx="11"/>
          </p:nvPr>
        </p:nvSpPr>
        <p:spPr>
          <a:xfrm>
            <a:off x="4165601" y="6356352"/>
            <a:ext cx="3860800" cy="365125"/>
          </a:xfrm>
          <a:prstGeom prst="rect">
            <a:avLst/>
          </a:prstGeom>
        </p:spPr>
        <p:txBody>
          <a:bodyPr/>
          <a:lstStyle>
            <a:lvl1pPr>
              <a:defRPr>
                <a:latin typeface="Verdana"/>
                <a:cs typeface="Verdana"/>
              </a:defRPr>
            </a:lvl1pPr>
          </a:lstStyle>
          <a:p>
            <a:endParaRPr lang="en-US"/>
          </a:p>
        </p:txBody>
      </p:sp>
      <p:sp>
        <p:nvSpPr>
          <p:cNvPr id="12" name="Slide Number Placeholder 5"/>
          <p:cNvSpPr>
            <a:spLocks noGrp="1"/>
          </p:cNvSpPr>
          <p:nvPr>
            <p:ph type="sldNum" sz="quarter" idx="12"/>
          </p:nvPr>
        </p:nvSpPr>
        <p:spPr>
          <a:xfrm>
            <a:off x="8737601" y="6356352"/>
            <a:ext cx="2556096" cy="365125"/>
          </a:xfrm>
          <a:prstGeom prst="rect">
            <a:avLst/>
          </a:prstGeom>
        </p:spPr>
        <p:txBody>
          <a:bodyPr/>
          <a:lstStyle>
            <a:lvl1pPr>
              <a:defRPr>
                <a:latin typeface="Verdana"/>
                <a:cs typeface="Verdana"/>
              </a:defRPr>
            </a:lvl1pPr>
          </a:lstStyle>
          <a:p>
            <a:fld id="{030EFC66-76C8-44AE-9A33-CF904856105C}" type="slidenum">
              <a:rPr lang="en-US" smtClean="0"/>
              <a:t>‹#›</a:t>
            </a:fld>
            <a:endParaRPr lang="en-US"/>
          </a:p>
        </p:txBody>
      </p:sp>
    </p:spTree>
    <p:extLst>
      <p:ext uri="{BB962C8B-B14F-4D97-AF65-F5344CB8AC3E}">
        <p14:creationId xmlns:p14="http://schemas.microsoft.com/office/powerpoint/2010/main" val="541273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 name="Picture 5" descr="OSU_COE_horizontal_2C_O_over_B.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7853" y="324701"/>
            <a:ext cx="2805843" cy="802297"/>
          </a:xfrm>
          <a:prstGeom prst="rect">
            <a:avLst/>
          </a:prstGeom>
        </p:spPr>
      </p:pic>
      <p:sp>
        <p:nvSpPr>
          <p:cNvPr id="9" name="Date Placeholder 3"/>
          <p:cNvSpPr>
            <a:spLocks noGrp="1"/>
          </p:cNvSpPr>
          <p:nvPr>
            <p:ph type="dt" sz="half" idx="10"/>
          </p:nvPr>
        </p:nvSpPr>
        <p:spPr>
          <a:xfrm>
            <a:off x="913217" y="6356352"/>
            <a:ext cx="2541183" cy="365125"/>
          </a:xfrm>
          <a:prstGeom prst="rect">
            <a:avLst/>
          </a:prstGeom>
        </p:spPr>
        <p:txBody>
          <a:bodyPr/>
          <a:lstStyle>
            <a:lvl1pPr>
              <a:defRPr>
                <a:latin typeface="Verdana"/>
                <a:cs typeface="Verdana"/>
              </a:defRPr>
            </a:lvl1pPr>
          </a:lstStyle>
          <a:p>
            <a:fld id="{F4DF2BF7-2D21-41C5-AC13-16EBE0428B33}" type="datetimeFigureOut">
              <a:rPr lang="en-US" smtClean="0"/>
              <a:t>5/29/2020</a:t>
            </a:fld>
            <a:endParaRPr lang="en-US"/>
          </a:p>
        </p:txBody>
      </p:sp>
      <p:sp>
        <p:nvSpPr>
          <p:cNvPr id="10" name="Footer Placeholder 4"/>
          <p:cNvSpPr>
            <a:spLocks noGrp="1"/>
          </p:cNvSpPr>
          <p:nvPr>
            <p:ph type="ftr" sz="quarter" idx="11"/>
          </p:nvPr>
        </p:nvSpPr>
        <p:spPr>
          <a:xfrm>
            <a:off x="4165601" y="6356352"/>
            <a:ext cx="3860800" cy="365125"/>
          </a:xfrm>
          <a:prstGeom prst="rect">
            <a:avLst/>
          </a:prstGeom>
        </p:spPr>
        <p:txBody>
          <a:bodyPr/>
          <a:lstStyle>
            <a:lvl1pPr>
              <a:defRPr>
                <a:latin typeface="Verdana"/>
                <a:cs typeface="Verdana"/>
              </a:defRPr>
            </a:lvl1pPr>
          </a:lstStyle>
          <a:p>
            <a:endParaRPr lang="en-US"/>
          </a:p>
        </p:txBody>
      </p:sp>
      <p:sp>
        <p:nvSpPr>
          <p:cNvPr id="11" name="Slide Number Placeholder 5"/>
          <p:cNvSpPr>
            <a:spLocks noGrp="1"/>
          </p:cNvSpPr>
          <p:nvPr>
            <p:ph type="sldNum" sz="quarter" idx="12"/>
          </p:nvPr>
        </p:nvSpPr>
        <p:spPr>
          <a:xfrm>
            <a:off x="8737601" y="6356352"/>
            <a:ext cx="2556096" cy="365125"/>
          </a:xfrm>
          <a:prstGeom prst="rect">
            <a:avLst/>
          </a:prstGeom>
        </p:spPr>
        <p:txBody>
          <a:bodyPr/>
          <a:lstStyle>
            <a:lvl1pPr>
              <a:defRPr>
                <a:latin typeface="Verdana"/>
                <a:cs typeface="Verdana"/>
              </a:defRPr>
            </a:lvl1pPr>
          </a:lstStyle>
          <a:p>
            <a:fld id="{030EFC66-76C8-44AE-9A33-CF904856105C}" type="slidenum">
              <a:rPr lang="en-US" smtClean="0"/>
              <a:t>‹#›</a:t>
            </a:fld>
            <a:endParaRPr lang="en-US"/>
          </a:p>
        </p:txBody>
      </p:sp>
    </p:spTree>
    <p:extLst>
      <p:ext uri="{BB962C8B-B14F-4D97-AF65-F5344CB8AC3E}">
        <p14:creationId xmlns:p14="http://schemas.microsoft.com/office/powerpoint/2010/main" val="59991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46C3-22DF-4E77-9AAD-A8533521E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0C9274-DFCD-42A7-B101-CDA721AAD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8D0E04-BEE1-480A-8B20-A59730191837}"/>
              </a:ext>
            </a:extLst>
          </p:cNvPr>
          <p:cNvSpPr>
            <a:spLocks noGrp="1"/>
          </p:cNvSpPr>
          <p:nvPr>
            <p:ph type="dt" sz="half" idx="10"/>
          </p:nvPr>
        </p:nvSpPr>
        <p:spPr/>
        <p:txBody>
          <a:bodyPr/>
          <a:lstStyle/>
          <a:p>
            <a:fld id="{FBE99D54-09F1-49F7-AB25-A4B9A0C3AD2D}" type="datetimeFigureOut">
              <a:rPr lang="en-US" smtClean="0"/>
              <a:t>5/29/2020</a:t>
            </a:fld>
            <a:endParaRPr lang="en-US"/>
          </a:p>
        </p:txBody>
      </p:sp>
      <p:sp>
        <p:nvSpPr>
          <p:cNvPr id="5" name="Footer Placeholder 4">
            <a:extLst>
              <a:ext uri="{FF2B5EF4-FFF2-40B4-BE49-F238E27FC236}">
                <a16:creationId xmlns:a16="http://schemas.microsoft.com/office/drawing/2014/main" id="{E2FA9050-1C07-4A5D-A0C4-A92C14747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78533-B651-463D-8C41-EF9CE227A891}"/>
              </a:ext>
            </a:extLst>
          </p:cNvPr>
          <p:cNvSpPr>
            <a:spLocks noGrp="1"/>
          </p:cNvSpPr>
          <p:nvPr>
            <p:ph type="sldNum" sz="quarter" idx="12"/>
          </p:nvPr>
        </p:nvSpPr>
        <p:spPr/>
        <p:txBody>
          <a:bodyPr/>
          <a:lstStyle/>
          <a:p>
            <a:fld id="{B32F046E-7B8E-40EE-97B9-AD7F30D9E886}" type="slidenum">
              <a:rPr lang="en-US" smtClean="0"/>
              <a:t>‹#›</a:t>
            </a:fld>
            <a:endParaRPr lang="en-US"/>
          </a:p>
        </p:txBody>
      </p:sp>
    </p:spTree>
    <p:extLst>
      <p:ext uri="{BB962C8B-B14F-4D97-AF65-F5344CB8AC3E}">
        <p14:creationId xmlns:p14="http://schemas.microsoft.com/office/powerpoint/2010/main" val="2335034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9AA6-9ADC-40A9-89ED-0720D4CC1C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AC926C-8452-4D97-B49F-6629B6B73D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E6ED11-7A0F-4D12-A8C9-9BF29F7A458F}"/>
              </a:ext>
            </a:extLst>
          </p:cNvPr>
          <p:cNvSpPr>
            <a:spLocks noGrp="1"/>
          </p:cNvSpPr>
          <p:nvPr>
            <p:ph type="dt" sz="half" idx="10"/>
          </p:nvPr>
        </p:nvSpPr>
        <p:spPr/>
        <p:txBody>
          <a:bodyPr/>
          <a:lstStyle/>
          <a:p>
            <a:fld id="{FBE99D54-09F1-49F7-AB25-A4B9A0C3AD2D}" type="datetimeFigureOut">
              <a:rPr lang="en-US" smtClean="0"/>
              <a:t>5/29/2020</a:t>
            </a:fld>
            <a:endParaRPr lang="en-US"/>
          </a:p>
        </p:txBody>
      </p:sp>
      <p:sp>
        <p:nvSpPr>
          <p:cNvPr id="5" name="Footer Placeholder 4">
            <a:extLst>
              <a:ext uri="{FF2B5EF4-FFF2-40B4-BE49-F238E27FC236}">
                <a16:creationId xmlns:a16="http://schemas.microsoft.com/office/drawing/2014/main" id="{E5C5CF28-A191-4B23-8042-E73FBB2F8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4F991-F1A8-448A-828E-7D7DCC1FF44B}"/>
              </a:ext>
            </a:extLst>
          </p:cNvPr>
          <p:cNvSpPr>
            <a:spLocks noGrp="1"/>
          </p:cNvSpPr>
          <p:nvPr>
            <p:ph type="sldNum" sz="quarter" idx="12"/>
          </p:nvPr>
        </p:nvSpPr>
        <p:spPr/>
        <p:txBody>
          <a:bodyPr/>
          <a:lstStyle/>
          <a:p>
            <a:fld id="{B32F046E-7B8E-40EE-97B9-AD7F30D9E886}" type="slidenum">
              <a:rPr lang="en-US" smtClean="0"/>
              <a:t>‹#›</a:t>
            </a:fld>
            <a:endParaRPr lang="en-US"/>
          </a:p>
        </p:txBody>
      </p:sp>
    </p:spTree>
    <p:extLst>
      <p:ext uri="{BB962C8B-B14F-4D97-AF65-F5344CB8AC3E}">
        <p14:creationId xmlns:p14="http://schemas.microsoft.com/office/powerpoint/2010/main" val="138238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C8AF-D8A1-435E-AE08-6CABE2E7CE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18EDE-8C55-4FAE-B20E-94B622CC63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EC96BA-6F36-4403-B0B6-5A556012A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E6FDB1-95FD-454B-9360-9DCB17367C23}"/>
              </a:ext>
            </a:extLst>
          </p:cNvPr>
          <p:cNvSpPr>
            <a:spLocks noGrp="1"/>
          </p:cNvSpPr>
          <p:nvPr>
            <p:ph type="dt" sz="half" idx="10"/>
          </p:nvPr>
        </p:nvSpPr>
        <p:spPr/>
        <p:txBody>
          <a:bodyPr/>
          <a:lstStyle/>
          <a:p>
            <a:fld id="{FBE99D54-09F1-49F7-AB25-A4B9A0C3AD2D}" type="datetimeFigureOut">
              <a:rPr lang="en-US" smtClean="0"/>
              <a:t>5/29/2020</a:t>
            </a:fld>
            <a:endParaRPr lang="en-US"/>
          </a:p>
        </p:txBody>
      </p:sp>
      <p:sp>
        <p:nvSpPr>
          <p:cNvPr id="6" name="Footer Placeholder 5">
            <a:extLst>
              <a:ext uri="{FF2B5EF4-FFF2-40B4-BE49-F238E27FC236}">
                <a16:creationId xmlns:a16="http://schemas.microsoft.com/office/drawing/2014/main" id="{3F15A6F0-A544-4EEA-BD2C-88AC2EFA4E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8D37B1-97DC-430D-944B-E09754D1A361}"/>
              </a:ext>
            </a:extLst>
          </p:cNvPr>
          <p:cNvSpPr>
            <a:spLocks noGrp="1"/>
          </p:cNvSpPr>
          <p:nvPr>
            <p:ph type="sldNum" sz="quarter" idx="12"/>
          </p:nvPr>
        </p:nvSpPr>
        <p:spPr/>
        <p:txBody>
          <a:bodyPr/>
          <a:lstStyle/>
          <a:p>
            <a:fld id="{B32F046E-7B8E-40EE-97B9-AD7F30D9E886}" type="slidenum">
              <a:rPr lang="en-US" smtClean="0"/>
              <a:t>‹#›</a:t>
            </a:fld>
            <a:endParaRPr lang="en-US"/>
          </a:p>
        </p:txBody>
      </p:sp>
    </p:spTree>
    <p:extLst>
      <p:ext uri="{BB962C8B-B14F-4D97-AF65-F5344CB8AC3E}">
        <p14:creationId xmlns:p14="http://schemas.microsoft.com/office/powerpoint/2010/main" val="51629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7D8E-04C5-4C12-A73C-0D77E281E4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8A7E0A-11A9-4384-92E1-FCEAF479C4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181354-6D3E-4E43-8BB4-E26BDEEBFF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6BB7AA-33FD-4BDB-8FFF-1B10608B84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EB34C7-F7C3-4213-8323-A917A0D6BE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215ED8-E0E7-45C1-8255-917851BF0C43}"/>
              </a:ext>
            </a:extLst>
          </p:cNvPr>
          <p:cNvSpPr>
            <a:spLocks noGrp="1"/>
          </p:cNvSpPr>
          <p:nvPr>
            <p:ph type="dt" sz="half" idx="10"/>
          </p:nvPr>
        </p:nvSpPr>
        <p:spPr/>
        <p:txBody>
          <a:bodyPr/>
          <a:lstStyle/>
          <a:p>
            <a:fld id="{FBE99D54-09F1-49F7-AB25-A4B9A0C3AD2D}" type="datetimeFigureOut">
              <a:rPr lang="en-US" smtClean="0"/>
              <a:t>5/29/2020</a:t>
            </a:fld>
            <a:endParaRPr lang="en-US"/>
          </a:p>
        </p:txBody>
      </p:sp>
      <p:sp>
        <p:nvSpPr>
          <p:cNvPr id="8" name="Footer Placeholder 7">
            <a:extLst>
              <a:ext uri="{FF2B5EF4-FFF2-40B4-BE49-F238E27FC236}">
                <a16:creationId xmlns:a16="http://schemas.microsoft.com/office/drawing/2014/main" id="{CBD81C50-2C74-47FC-B881-7DD06CBA18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48C46B-2564-48DE-824F-59FFC7731DFB}"/>
              </a:ext>
            </a:extLst>
          </p:cNvPr>
          <p:cNvSpPr>
            <a:spLocks noGrp="1"/>
          </p:cNvSpPr>
          <p:nvPr>
            <p:ph type="sldNum" sz="quarter" idx="12"/>
          </p:nvPr>
        </p:nvSpPr>
        <p:spPr/>
        <p:txBody>
          <a:bodyPr/>
          <a:lstStyle/>
          <a:p>
            <a:fld id="{B32F046E-7B8E-40EE-97B9-AD7F30D9E886}" type="slidenum">
              <a:rPr lang="en-US" smtClean="0"/>
              <a:t>‹#›</a:t>
            </a:fld>
            <a:endParaRPr lang="en-US"/>
          </a:p>
        </p:txBody>
      </p:sp>
    </p:spTree>
    <p:extLst>
      <p:ext uri="{BB962C8B-B14F-4D97-AF65-F5344CB8AC3E}">
        <p14:creationId xmlns:p14="http://schemas.microsoft.com/office/powerpoint/2010/main" val="322384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A280-318F-49FC-A759-A1F8C5985B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91FC8-28E7-4861-A7CC-CEE7BED19826}"/>
              </a:ext>
            </a:extLst>
          </p:cNvPr>
          <p:cNvSpPr>
            <a:spLocks noGrp="1"/>
          </p:cNvSpPr>
          <p:nvPr>
            <p:ph type="dt" sz="half" idx="10"/>
          </p:nvPr>
        </p:nvSpPr>
        <p:spPr/>
        <p:txBody>
          <a:bodyPr/>
          <a:lstStyle/>
          <a:p>
            <a:fld id="{FBE99D54-09F1-49F7-AB25-A4B9A0C3AD2D}" type="datetimeFigureOut">
              <a:rPr lang="en-US" smtClean="0"/>
              <a:t>5/29/2020</a:t>
            </a:fld>
            <a:endParaRPr lang="en-US"/>
          </a:p>
        </p:txBody>
      </p:sp>
      <p:sp>
        <p:nvSpPr>
          <p:cNvPr id="4" name="Footer Placeholder 3">
            <a:extLst>
              <a:ext uri="{FF2B5EF4-FFF2-40B4-BE49-F238E27FC236}">
                <a16:creationId xmlns:a16="http://schemas.microsoft.com/office/drawing/2014/main" id="{145A3D3A-2589-4127-9DC9-BF18807217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DE601F-1450-4755-9724-323242297D1B}"/>
              </a:ext>
            </a:extLst>
          </p:cNvPr>
          <p:cNvSpPr>
            <a:spLocks noGrp="1"/>
          </p:cNvSpPr>
          <p:nvPr>
            <p:ph type="sldNum" sz="quarter" idx="12"/>
          </p:nvPr>
        </p:nvSpPr>
        <p:spPr/>
        <p:txBody>
          <a:bodyPr/>
          <a:lstStyle/>
          <a:p>
            <a:fld id="{B32F046E-7B8E-40EE-97B9-AD7F30D9E886}" type="slidenum">
              <a:rPr lang="en-US" smtClean="0"/>
              <a:t>‹#›</a:t>
            </a:fld>
            <a:endParaRPr lang="en-US"/>
          </a:p>
        </p:txBody>
      </p:sp>
    </p:spTree>
    <p:extLst>
      <p:ext uri="{BB962C8B-B14F-4D97-AF65-F5344CB8AC3E}">
        <p14:creationId xmlns:p14="http://schemas.microsoft.com/office/powerpoint/2010/main" val="596371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4A0FF3-346B-4C3F-87B8-458D42C17D94}"/>
              </a:ext>
            </a:extLst>
          </p:cNvPr>
          <p:cNvSpPr>
            <a:spLocks noGrp="1"/>
          </p:cNvSpPr>
          <p:nvPr>
            <p:ph type="dt" sz="half" idx="10"/>
          </p:nvPr>
        </p:nvSpPr>
        <p:spPr/>
        <p:txBody>
          <a:bodyPr/>
          <a:lstStyle/>
          <a:p>
            <a:fld id="{FBE99D54-09F1-49F7-AB25-A4B9A0C3AD2D}" type="datetimeFigureOut">
              <a:rPr lang="en-US" smtClean="0"/>
              <a:t>5/29/2020</a:t>
            </a:fld>
            <a:endParaRPr lang="en-US"/>
          </a:p>
        </p:txBody>
      </p:sp>
      <p:sp>
        <p:nvSpPr>
          <p:cNvPr id="3" name="Footer Placeholder 2">
            <a:extLst>
              <a:ext uri="{FF2B5EF4-FFF2-40B4-BE49-F238E27FC236}">
                <a16:creationId xmlns:a16="http://schemas.microsoft.com/office/drawing/2014/main" id="{B7D75226-ED3D-4BB0-A610-AA0C0ECD9A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F15076-005C-4104-A5F4-B36BA813B25B}"/>
              </a:ext>
            </a:extLst>
          </p:cNvPr>
          <p:cNvSpPr>
            <a:spLocks noGrp="1"/>
          </p:cNvSpPr>
          <p:nvPr>
            <p:ph type="sldNum" sz="quarter" idx="12"/>
          </p:nvPr>
        </p:nvSpPr>
        <p:spPr/>
        <p:txBody>
          <a:bodyPr/>
          <a:lstStyle/>
          <a:p>
            <a:fld id="{B32F046E-7B8E-40EE-97B9-AD7F30D9E886}" type="slidenum">
              <a:rPr lang="en-US" smtClean="0"/>
              <a:t>‹#›</a:t>
            </a:fld>
            <a:endParaRPr lang="en-US"/>
          </a:p>
        </p:txBody>
      </p:sp>
    </p:spTree>
    <p:extLst>
      <p:ext uri="{BB962C8B-B14F-4D97-AF65-F5344CB8AC3E}">
        <p14:creationId xmlns:p14="http://schemas.microsoft.com/office/powerpoint/2010/main" val="2656661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C9D5-7EB0-478A-87DA-25C2997C97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883D59-91EF-417B-9F84-4424594E20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3C3A62-D52C-45AB-B96F-A0D7779980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F8D622-3AC9-46B9-926F-685AD3428862}"/>
              </a:ext>
            </a:extLst>
          </p:cNvPr>
          <p:cNvSpPr>
            <a:spLocks noGrp="1"/>
          </p:cNvSpPr>
          <p:nvPr>
            <p:ph type="dt" sz="half" idx="10"/>
          </p:nvPr>
        </p:nvSpPr>
        <p:spPr/>
        <p:txBody>
          <a:bodyPr/>
          <a:lstStyle/>
          <a:p>
            <a:fld id="{FBE99D54-09F1-49F7-AB25-A4B9A0C3AD2D}" type="datetimeFigureOut">
              <a:rPr lang="en-US" smtClean="0"/>
              <a:t>5/29/2020</a:t>
            </a:fld>
            <a:endParaRPr lang="en-US"/>
          </a:p>
        </p:txBody>
      </p:sp>
      <p:sp>
        <p:nvSpPr>
          <p:cNvPr id="6" name="Footer Placeholder 5">
            <a:extLst>
              <a:ext uri="{FF2B5EF4-FFF2-40B4-BE49-F238E27FC236}">
                <a16:creationId xmlns:a16="http://schemas.microsoft.com/office/drawing/2014/main" id="{676A7E2A-47A9-42CE-B623-3439045BB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DC07C2-0B24-405C-9C7D-AF648BF68C9C}"/>
              </a:ext>
            </a:extLst>
          </p:cNvPr>
          <p:cNvSpPr>
            <a:spLocks noGrp="1"/>
          </p:cNvSpPr>
          <p:nvPr>
            <p:ph type="sldNum" sz="quarter" idx="12"/>
          </p:nvPr>
        </p:nvSpPr>
        <p:spPr/>
        <p:txBody>
          <a:bodyPr/>
          <a:lstStyle/>
          <a:p>
            <a:fld id="{B32F046E-7B8E-40EE-97B9-AD7F30D9E886}" type="slidenum">
              <a:rPr lang="en-US" smtClean="0"/>
              <a:t>‹#›</a:t>
            </a:fld>
            <a:endParaRPr lang="en-US"/>
          </a:p>
        </p:txBody>
      </p:sp>
    </p:spTree>
    <p:extLst>
      <p:ext uri="{BB962C8B-B14F-4D97-AF65-F5344CB8AC3E}">
        <p14:creationId xmlns:p14="http://schemas.microsoft.com/office/powerpoint/2010/main" val="2073964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CD8A9-A2C4-4135-95DD-794611D50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57B499-6725-42F2-96E2-2BF2B08EBC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D8145-4BE3-44DC-AEFA-CBC41B9E44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17A185-3100-42DA-A911-D6190B653BDB}"/>
              </a:ext>
            </a:extLst>
          </p:cNvPr>
          <p:cNvSpPr>
            <a:spLocks noGrp="1"/>
          </p:cNvSpPr>
          <p:nvPr>
            <p:ph type="dt" sz="half" idx="10"/>
          </p:nvPr>
        </p:nvSpPr>
        <p:spPr/>
        <p:txBody>
          <a:bodyPr/>
          <a:lstStyle/>
          <a:p>
            <a:fld id="{FBE99D54-09F1-49F7-AB25-A4B9A0C3AD2D}" type="datetimeFigureOut">
              <a:rPr lang="en-US" smtClean="0"/>
              <a:t>5/29/2020</a:t>
            </a:fld>
            <a:endParaRPr lang="en-US"/>
          </a:p>
        </p:txBody>
      </p:sp>
      <p:sp>
        <p:nvSpPr>
          <p:cNvPr id="6" name="Footer Placeholder 5">
            <a:extLst>
              <a:ext uri="{FF2B5EF4-FFF2-40B4-BE49-F238E27FC236}">
                <a16:creationId xmlns:a16="http://schemas.microsoft.com/office/drawing/2014/main" id="{B8537064-2A30-413F-9C2E-01174AF132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DF96F-54DE-4B02-B46B-9CB151021703}"/>
              </a:ext>
            </a:extLst>
          </p:cNvPr>
          <p:cNvSpPr>
            <a:spLocks noGrp="1"/>
          </p:cNvSpPr>
          <p:nvPr>
            <p:ph type="sldNum" sz="quarter" idx="12"/>
          </p:nvPr>
        </p:nvSpPr>
        <p:spPr/>
        <p:txBody>
          <a:bodyPr/>
          <a:lstStyle/>
          <a:p>
            <a:fld id="{B32F046E-7B8E-40EE-97B9-AD7F30D9E886}" type="slidenum">
              <a:rPr lang="en-US" smtClean="0"/>
              <a:t>‹#›</a:t>
            </a:fld>
            <a:endParaRPr lang="en-US"/>
          </a:p>
        </p:txBody>
      </p:sp>
    </p:spTree>
    <p:extLst>
      <p:ext uri="{BB962C8B-B14F-4D97-AF65-F5344CB8AC3E}">
        <p14:creationId xmlns:p14="http://schemas.microsoft.com/office/powerpoint/2010/main" val="1383511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3.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lum/>
          </a:blip>
          <a:srcRect/>
          <a:stretch>
            <a:fillRect t="-21000" b="-2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7E43F-8B09-4DC8-9A4D-8A61D98C18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0DA7D4-39BE-47E2-86F1-BA9BA8318A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C29BC-B9FD-453D-BD36-2A2FB3699D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E99D54-09F1-49F7-AB25-A4B9A0C3AD2D}" type="datetimeFigureOut">
              <a:rPr lang="en-US" smtClean="0"/>
              <a:t>5/29/2020</a:t>
            </a:fld>
            <a:endParaRPr lang="en-US"/>
          </a:p>
        </p:txBody>
      </p:sp>
      <p:sp>
        <p:nvSpPr>
          <p:cNvPr id="5" name="Footer Placeholder 4">
            <a:extLst>
              <a:ext uri="{FF2B5EF4-FFF2-40B4-BE49-F238E27FC236}">
                <a16:creationId xmlns:a16="http://schemas.microsoft.com/office/drawing/2014/main" id="{8EC14DB0-F0E0-4418-857C-DF89F5F029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C5B9F-4108-4498-B9D3-023D121FEC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2F046E-7B8E-40EE-97B9-AD7F30D9E886}" type="slidenum">
              <a:rPr lang="en-US" smtClean="0"/>
              <a:t>‹#›</a:t>
            </a:fld>
            <a:endParaRPr lang="en-US"/>
          </a:p>
        </p:txBody>
      </p:sp>
    </p:spTree>
    <p:extLst>
      <p:ext uri="{BB962C8B-B14F-4D97-AF65-F5344CB8AC3E}">
        <p14:creationId xmlns:p14="http://schemas.microsoft.com/office/powerpoint/2010/main" val="2300746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45769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1"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2"/>
            <a:ext cx="10972801"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512429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xStyles>
    <p:titleStyle>
      <a:lvl1pPr algn="ctr" defTabSz="457200" rtl="0" eaLnBrk="1" latinLnBrk="0" hangingPunct="1">
        <a:spcBef>
          <a:spcPct val="0"/>
        </a:spcBef>
        <a:buNone/>
        <a:defRPr sz="4400" kern="1200">
          <a:solidFill>
            <a:schemeClr val="tx1"/>
          </a:solidFill>
          <a:latin typeface="Impact"/>
          <a:ea typeface="+mj-ea"/>
          <a:cs typeface="Impac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800" kern="1200">
          <a:solidFill>
            <a:schemeClr val="tx1"/>
          </a:solidFill>
          <a:latin typeface="Verdana"/>
          <a:ea typeface="+mn-ea"/>
          <a:cs typeface="Verdana"/>
        </a:defRPr>
      </a:lvl2pPr>
      <a:lvl3pPr marL="1143000" indent="-228600" algn="l" defTabSz="457200" rtl="0" eaLnBrk="1" latinLnBrk="0" hangingPunct="1">
        <a:spcBef>
          <a:spcPct val="20000"/>
        </a:spcBef>
        <a:buFont typeface="Arial"/>
        <a:buChar char="•"/>
        <a:defRPr sz="2400" kern="1200">
          <a:solidFill>
            <a:schemeClr val="tx1"/>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garwaak@oregonstate.edu"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image" Target="../media/image19.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1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C6603BB-749B-43E1-B50D-041529031932}"/>
              </a:ext>
            </a:extLst>
          </p:cNvPr>
          <p:cNvSpPr/>
          <p:nvPr/>
        </p:nvSpPr>
        <p:spPr>
          <a:xfrm>
            <a:off x="84908" y="2651760"/>
            <a:ext cx="12017829" cy="3328002"/>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C6F0F5-D5FF-4620-AC6D-9B37FEE71F3D}"/>
              </a:ext>
            </a:extLst>
          </p:cNvPr>
          <p:cNvSpPr/>
          <p:nvPr/>
        </p:nvSpPr>
        <p:spPr>
          <a:xfrm>
            <a:off x="2424500" y="2702006"/>
            <a:ext cx="7482468" cy="726994"/>
          </a:xfrm>
          <a:prstGeom prst="rect">
            <a:avLst/>
          </a:prstGeom>
        </p:spPr>
        <p:txBody>
          <a:bodyPr wrap="square">
            <a:spAutoFit/>
          </a:bodyPr>
          <a:lstStyle/>
          <a:p>
            <a:pPr algn="ctr">
              <a:lnSpc>
                <a:spcPct val="107000"/>
              </a:lnSpc>
              <a:spcAft>
                <a:spcPts val="800"/>
              </a:spcAft>
            </a:pPr>
            <a:r>
              <a:rPr lang="en-US" sz="2000" b="1" dirty="0">
                <a:latin typeface="Cambria" panose="02040503050406030204" pitchFamily="18" charset="0"/>
                <a:ea typeface="Cambria" panose="02040503050406030204" pitchFamily="18" charset="0"/>
                <a:cs typeface="Times New Roman" panose="02020603050405020304" pitchFamily="18" charset="0"/>
              </a:rPr>
              <a:t>Three-Dimensional Network-on-Chip Architectures for Cycle Accurate Full-System Simulator</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7957DEA-023F-4A3A-AA55-99B92C5A5F06}"/>
              </a:ext>
            </a:extLst>
          </p:cNvPr>
          <p:cNvSpPr txBox="1"/>
          <p:nvPr/>
        </p:nvSpPr>
        <p:spPr>
          <a:xfrm>
            <a:off x="4797992" y="4028870"/>
            <a:ext cx="2735485" cy="1138773"/>
          </a:xfrm>
          <a:prstGeom prst="rect">
            <a:avLst/>
          </a:prstGeom>
          <a:noFill/>
        </p:spPr>
        <p:txBody>
          <a:bodyPr wrap="square" rtlCol="0">
            <a:spAutoFit/>
          </a:bodyPr>
          <a:lstStyle/>
          <a:p>
            <a:pPr algn="ctr"/>
            <a:r>
              <a:rPr lang="en-US" sz="1600" i="1" dirty="0">
                <a:latin typeface="Times New Roman" panose="02020603050405020304" pitchFamily="18" charset="0"/>
                <a:ea typeface="Cambria" panose="02040503050406030204" pitchFamily="18" charset="0"/>
                <a:cs typeface="Times New Roman" panose="02020603050405020304" pitchFamily="18" charset="0"/>
              </a:rPr>
              <a:t>Presented By: </a:t>
            </a:r>
            <a:endParaRPr lang="en-US" i="1" dirty="0">
              <a:latin typeface="Times New Roman" panose="02020603050405020304" pitchFamily="18" charset="0"/>
              <a:ea typeface="Cambria" panose="02040503050406030204" pitchFamily="18" charset="0"/>
              <a:cs typeface="Times New Roman" panose="02020603050405020304" pitchFamily="18" charset="0"/>
            </a:endParaRPr>
          </a:p>
          <a:p>
            <a:pPr algn="ctr"/>
            <a:r>
              <a:rPr lang="en-US" sz="2000" b="1" dirty="0">
                <a:latin typeface="Cambria" panose="02040503050406030204" pitchFamily="18" charset="0"/>
                <a:ea typeface="Cambria" panose="02040503050406030204" pitchFamily="18" charset="0"/>
                <a:cs typeface="Times New Roman" panose="02020603050405020304" pitchFamily="18" charset="0"/>
              </a:rPr>
              <a:t>Akash Agarwal</a:t>
            </a:r>
          </a:p>
          <a:p>
            <a:pPr algn="ctr"/>
            <a:r>
              <a:rPr lang="en-US" sz="1600" dirty="0">
                <a:latin typeface="Times New Roman" panose="02020603050405020304" pitchFamily="18" charset="0"/>
                <a:ea typeface="Cambria" panose="02040503050406030204" pitchFamily="18" charset="0"/>
                <a:cs typeface="Times New Roman" panose="02020603050405020304" pitchFamily="18" charset="0"/>
              </a:rPr>
              <a:t>OSU ID: 933-471-097</a:t>
            </a:r>
          </a:p>
          <a:p>
            <a:pPr algn="ctr"/>
            <a:r>
              <a:rPr lang="en-US" sz="1600" dirty="0">
                <a:latin typeface="Times New Roman" panose="02020603050405020304" pitchFamily="18" charset="0"/>
                <a:ea typeface="Cambria" panose="020405030504060302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agarwaak@oregonstate.edu</a:t>
            </a:r>
            <a:endParaRPr lang="en-US" sz="1600"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044DDD0C-D404-4C6B-AD37-35EA60AD9D6A}"/>
              </a:ext>
            </a:extLst>
          </p:cNvPr>
          <p:cNvSpPr/>
          <p:nvPr/>
        </p:nvSpPr>
        <p:spPr>
          <a:xfrm>
            <a:off x="4898451" y="5163868"/>
            <a:ext cx="2534569" cy="884858"/>
          </a:xfrm>
          <a:prstGeom prst="rect">
            <a:avLst/>
          </a:prstGeom>
        </p:spPr>
        <p:txBody>
          <a:bodyPr wrap="square">
            <a:spAutoFit/>
          </a:bodyPr>
          <a:lstStyle/>
          <a:p>
            <a:pPr algn="ctr">
              <a:lnSpc>
                <a:spcPct val="107000"/>
              </a:lnSpc>
            </a:pPr>
            <a:r>
              <a:rPr lang="en-US" sz="1100" i="1" dirty="0">
                <a:latin typeface="Times New Roman" panose="02020603050405020304" pitchFamily="18" charset="0"/>
                <a:ea typeface="Times New Roman" panose="02020603050405020304" pitchFamily="18" charset="0"/>
                <a:cs typeface="Times New Roman" panose="02020603050405020304" pitchFamily="18" charset="0"/>
              </a:rPr>
              <a:t>Under the Supervision of</a:t>
            </a:r>
            <a:endParaRPr lang="en-US" sz="1100"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pPr>
            <a:r>
              <a:rPr lang="en-US" sz="1400" b="1" i="1" dirty="0">
                <a:latin typeface="Cambria" panose="02040503050406030204" pitchFamily="18" charset="0"/>
                <a:ea typeface="Cambria" panose="02040503050406030204" pitchFamily="18" charset="0"/>
                <a:cs typeface="Times New Roman" panose="02020603050405020304" pitchFamily="18" charset="0"/>
              </a:rPr>
              <a:t>Dr. Lizhong Chen</a:t>
            </a:r>
            <a:endParaRPr lang="en-US" sz="1100" b="1" i="1" dirty="0">
              <a:latin typeface="Cambria" panose="02040503050406030204" pitchFamily="18" charset="0"/>
              <a:ea typeface="Cambria" panose="02040503050406030204" pitchFamily="18" charset="0"/>
              <a:cs typeface="Times New Roman" panose="02020603050405020304" pitchFamily="18" charset="0"/>
            </a:endParaRPr>
          </a:p>
          <a:p>
            <a:pPr algn="ctr">
              <a:lnSpc>
                <a:spcPct val="107000"/>
              </a:lnSpc>
            </a:pPr>
            <a:r>
              <a:rPr lang="en-US" sz="1100" dirty="0">
                <a:latin typeface="Cambria" panose="02040503050406030204" pitchFamily="18" charset="0"/>
                <a:ea typeface="Cambria" panose="02040503050406030204" pitchFamily="18" charset="0"/>
                <a:cs typeface="Times New Roman" panose="02020603050405020304" pitchFamily="18" charset="0"/>
              </a:rPr>
              <a:t>Assistant Professor</a:t>
            </a:r>
          </a:p>
          <a:p>
            <a:pPr algn="ctr">
              <a:lnSpc>
                <a:spcPct val="107000"/>
              </a:lnSpc>
            </a:pPr>
            <a:r>
              <a:rPr lang="en-US" sz="1100" dirty="0">
                <a:latin typeface="Cambria" panose="02040503050406030204" pitchFamily="18" charset="0"/>
                <a:ea typeface="Cambria" panose="02040503050406030204" pitchFamily="18" charset="0"/>
                <a:cs typeface="Times New Roman" panose="02020603050405020304" pitchFamily="18" charset="0"/>
              </a:rPr>
              <a:t>EECS, Oregon State University</a:t>
            </a:r>
            <a:endParaRPr lang="en-US" sz="11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5462E707-1975-4CCE-BCF9-8B2C31770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0545" y="3386946"/>
            <a:ext cx="930910" cy="744728"/>
          </a:xfrm>
          <a:prstGeom prst="rect">
            <a:avLst/>
          </a:prstGeom>
        </p:spPr>
      </p:pic>
    </p:spTree>
    <p:extLst>
      <p:ext uri="{BB962C8B-B14F-4D97-AF65-F5344CB8AC3E}">
        <p14:creationId xmlns:p14="http://schemas.microsoft.com/office/powerpoint/2010/main" val="1582437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21000" b="-2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DDCB6E-0B68-4C66-AFD0-7956A3C07715}"/>
              </a:ext>
            </a:extLst>
          </p:cNvPr>
          <p:cNvSpPr txBox="1"/>
          <p:nvPr/>
        </p:nvSpPr>
        <p:spPr>
          <a:xfrm>
            <a:off x="784929" y="317776"/>
            <a:ext cx="5158671" cy="461665"/>
          </a:xfrm>
          <a:prstGeom prst="rect">
            <a:avLst/>
          </a:prstGeom>
          <a:noFill/>
          <a:ln>
            <a:noFill/>
          </a:ln>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Garnet Network Model</a:t>
            </a:r>
          </a:p>
        </p:txBody>
      </p:sp>
      <p:pic>
        <p:nvPicPr>
          <p:cNvPr id="73" name="Picture 72">
            <a:extLst>
              <a:ext uri="{FF2B5EF4-FFF2-40B4-BE49-F238E27FC236}">
                <a16:creationId xmlns:a16="http://schemas.microsoft.com/office/drawing/2014/main" id="{5A39B1BA-0124-4099-8198-B34853D0AE58}"/>
              </a:ext>
            </a:extLst>
          </p:cNvPr>
          <p:cNvPicPr>
            <a:picLocks noChangeAspect="1"/>
          </p:cNvPicPr>
          <p:nvPr/>
        </p:nvPicPr>
        <p:blipFill>
          <a:blip r:embed="rId4"/>
          <a:stretch>
            <a:fillRect/>
          </a:stretch>
        </p:blipFill>
        <p:spPr>
          <a:xfrm>
            <a:off x="1154883" y="1241426"/>
            <a:ext cx="6458552" cy="4375148"/>
          </a:xfrm>
          <a:prstGeom prst="rect">
            <a:avLst/>
          </a:prstGeom>
        </p:spPr>
      </p:pic>
      <p:sp>
        <p:nvSpPr>
          <p:cNvPr id="7" name="Speech Bubble: Rectangle 6">
            <a:extLst>
              <a:ext uri="{FF2B5EF4-FFF2-40B4-BE49-F238E27FC236}">
                <a16:creationId xmlns:a16="http://schemas.microsoft.com/office/drawing/2014/main" id="{349CDE40-2721-4A17-921E-58DF7DF4E195}"/>
              </a:ext>
            </a:extLst>
          </p:cNvPr>
          <p:cNvSpPr/>
          <p:nvPr/>
        </p:nvSpPr>
        <p:spPr>
          <a:xfrm>
            <a:off x="8245550" y="2227521"/>
            <a:ext cx="2434856" cy="547577"/>
          </a:xfrm>
          <a:prstGeom prst="wedgeRectCallout">
            <a:avLst>
              <a:gd name="adj1" fmla="val -156616"/>
              <a:gd name="adj2" fmla="val 236215"/>
            </a:avLst>
          </a:prstGeom>
          <a:solidFill>
            <a:srgbClr val="002060"/>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Router object connects to other network components using links</a:t>
            </a:r>
          </a:p>
        </p:txBody>
      </p:sp>
      <p:sp>
        <p:nvSpPr>
          <p:cNvPr id="9" name="Speech Bubble: Rectangle 8">
            <a:extLst>
              <a:ext uri="{FF2B5EF4-FFF2-40B4-BE49-F238E27FC236}">
                <a16:creationId xmlns:a16="http://schemas.microsoft.com/office/drawing/2014/main" id="{16EC97FF-87C1-40A5-BD32-0368654EA137}"/>
              </a:ext>
            </a:extLst>
          </p:cNvPr>
          <p:cNvSpPr/>
          <p:nvPr/>
        </p:nvSpPr>
        <p:spPr>
          <a:xfrm>
            <a:off x="5397777" y="5752033"/>
            <a:ext cx="2109927" cy="788191"/>
          </a:xfrm>
          <a:prstGeom prst="wedgeRectCallout">
            <a:avLst>
              <a:gd name="adj1" fmla="val -56154"/>
              <a:gd name="adj2" fmla="val -287698"/>
            </a:avLst>
          </a:prstGeom>
          <a:solidFill>
            <a:schemeClr val="accent6">
              <a:lumMod val="5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Internal Links: Instances of “</a:t>
            </a:r>
            <a:r>
              <a:rPr lang="en-US" sz="1200" dirty="0" err="1"/>
              <a:t>GarnetIntLink</a:t>
            </a:r>
            <a:r>
              <a:rPr lang="en-US" sz="1200" dirty="0"/>
              <a:t>” class.</a:t>
            </a:r>
          </a:p>
          <a:p>
            <a:pPr algn="ctr"/>
            <a:r>
              <a:rPr lang="en-IN" sz="1200" dirty="0"/>
              <a:t>router-to-router connections</a:t>
            </a:r>
          </a:p>
          <a:p>
            <a:pPr algn="ctr"/>
            <a:r>
              <a:rPr lang="en-IN" sz="1200" dirty="0"/>
              <a:t>(Uni-Directional Links) </a:t>
            </a:r>
            <a:endParaRPr lang="en-US" sz="1200" dirty="0"/>
          </a:p>
        </p:txBody>
      </p:sp>
      <p:sp>
        <p:nvSpPr>
          <p:cNvPr id="10" name="Speech Bubble: Rectangle 9">
            <a:extLst>
              <a:ext uri="{FF2B5EF4-FFF2-40B4-BE49-F238E27FC236}">
                <a16:creationId xmlns:a16="http://schemas.microsoft.com/office/drawing/2014/main" id="{8DAAA619-7410-444D-9CBB-0092EDE64508}"/>
              </a:ext>
            </a:extLst>
          </p:cNvPr>
          <p:cNvSpPr/>
          <p:nvPr/>
        </p:nvSpPr>
        <p:spPr>
          <a:xfrm>
            <a:off x="1612608" y="5771528"/>
            <a:ext cx="2617696" cy="768696"/>
          </a:xfrm>
          <a:prstGeom prst="wedgeRectCallout">
            <a:avLst>
              <a:gd name="adj1" fmla="val 399"/>
              <a:gd name="adj2" fmla="val -256326"/>
            </a:avLst>
          </a:prstGeom>
          <a:solidFill>
            <a:schemeClr val="tx1">
              <a:lumMod val="95000"/>
              <a:lumOff val="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External Links: Instances of “</a:t>
            </a:r>
            <a:r>
              <a:rPr lang="en-US" sz="1200" dirty="0" err="1"/>
              <a:t>GarnetExtLink</a:t>
            </a:r>
            <a:r>
              <a:rPr lang="en-US" sz="1200" dirty="0"/>
              <a:t>” class.</a:t>
            </a:r>
          </a:p>
          <a:p>
            <a:pPr algn="ctr"/>
            <a:r>
              <a:rPr lang="en-IN" sz="1200" dirty="0"/>
              <a:t>Connections to other components</a:t>
            </a:r>
          </a:p>
          <a:p>
            <a:pPr algn="ctr"/>
            <a:r>
              <a:rPr lang="en-IN" sz="1200" dirty="0"/>
              <a:t>(Bidirectional Links)</a:t>
            </a:r>
            <a:endParaRPr lang="en-US" sz="1200" dirty="0"/>
          </a:p>
        </p:txBody>
      </p:sp>
      <p:sp>
        <p:nvSpPr>
          <p:cNvPr id="8" name="Rectangle: Rounded Corners 7">
            <a:extLst>
              <a:ext uri="{FF2B5EF4-FFF2-40B4-BE49-F238E27FC236}">
                <a16:creationId xmlns:a16="http://schemas.microsoft.com/office/drawing/2014/main" id="{EE78213F-E61F-45F2-9A15-51E6475655EB}"/>
              </a:ext>
            </a:extLst>
          </p:cNvPr>
          <p:cNvSpPr/>
          <p:nvPr/>
        </p:nvSpPr>
        <p:spPr>
          <a:xfrm>
            <a:off x="8442250" y="3163187"/>
            <a:ext cx="2828261" cy="1089837"/>
          </a:xfrm>
          <a:prstGeom prst="roundRect">
            <a:avLst>
              <a:gd name="adj" fmla="val 10345"/>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The “</a:t>
            </a:r>
            <a:r>
              <a:rPr lang="en-US" sz="1200" dirty="0" err="1"/>
              <a:t>GarnetNetwork</a:t>
            </a:r>
            <a:r>
              <a:rPr lang="en-US" sz="1200" dirty="0"/>
              <a:t>” class generates a network object which instantiates objects of other network components (network interface, routers, links). </a:t>
            </a:r>
          </a:p>
        </p:txBody>
      </p:sp>
      <p:sp>
        <p:nvSpPr>
          <p:cNvPr id="12" name="Rectangle: Rounded Corners 11">
            <a:extLst>
              <a:ext uri="{FF2B5EF4-FFF2-40B4-BE49-F238E27FC236}">
                <a16:creationId xmlns:a16="http://schemas.microsoft.com/office/drawing/2014/main" id="{0C67FEF8-BE9C-43A4-A58D-3BE4535EEB95}"/>
              </a:ext>
            </a:extLst>
          </p:cNvPr>
          <p:cNvSpPr/>
          <p:nvPr/>
        </p:nvSpPr>
        <p:spPr>
          <a:xfrm>
            <a:off x="8442250" y="4263656"/>
            <a:ext cx="2828261" cy="568842"/>
          </a:xfrm>
          <a:prstGeom prst="roundRect">
            <a:avLst>
              <a:gd name="adj" fmla="val 13723"/>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Garnet’s “Topology” class enables heterogeneous topology designs</a:t>
            </a:r>
          </a:p>
        </p:txBody>
      </p:sp>
      <p:sp>
        <p:nvSpPr>
          <p:cNvPr id="13" name="Rectangle: Rounded Corners 12">
            <a:extLst>
              <a:ext uri="{FF2B5EF4-FFF2-40B4-BE49-F238E27FC236}">
                <a16:creationId xmlns:a16="http://schemas.microsoft.com/office/drawing/2014/main" id="{6AA175E4-8C34-4B5E-978E-6F0CEB0CEAAA}"/>
              </a:ext>
            </a:extLst>
          </p:cNvPr>
          <p:cNvSpPr/>
          <p:nvPr/>
        </p:nvSpPr>
        <p:spPr>
          <a:xfrm>
            <a:off x="8442249" y="4843129"/>
            <a:ext cx="2828261" cy="1461978"/>
          </a:xfrm>
          <a:prstGeom prst="roundRect">
            <a:avLst>
              <a:gd name="adj" fmla="val 7639"/>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Topology class calls the methods to attach external and internal links for “Network Interface-routers” and “routers-routers” respectively according to user’s NoC layout</a:t>
            </a:r>
          </a:p>
        </p:txBody>
      </p:sp>
      <p:sp>
        <p:nvSpPr>
          <p:cNvPr id="14" name="Speech Bubble: Rectangle 13">
            <a:extLst>
              <a:ext uri="{FF2B5EF4-FFF2-40B4-BE49-F238E27FC236}">
                <a16:creationId xmlns:a16="http://schemas.microsoft.com/office/drawing/2014/main" id="{E40834E9-0AAE-4739-AF89-554AB77F86B2}"/>
              </a:ext>
            </a:extLst>
          </p:cNvPr>
          <p:cNvSpPr/>
          <p:nvPr/>
        </p:nvSpPr>
        <p:spPr>
          <a:xfrm>
            <a:off x="5225902" y="865422"/>
            <a:ext cx="2801940" cy="752008"/>
          </a:xfrm>
          <a:prstGeom prst="wedgeRectCallout">
            <a:avLst>
              <a:gd name="adj1" fmla="val -24049"/>
              <a:gd name="adj2" fmla="val 163496"/>
            </a:avLst>
          </a:prstGeom>
          <a:solidFill>
            <a:srgbClr val="C40000"/>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Network Interface: Instances of “</a:t>
            </a:r>
            <a:r>
              <a:rPr lang="en-US" sz="1200" dirty="0" err="1"/>
              <a:t>NetworkInterface</a:t>
            </a:r>
            <a:r>
              <a:rPr lang="en-US" sz="1200" dirty="0"/>
              <a:t>” class.</a:t>
            </a:r>
          </a:p>
          <a:p>
            <a:pPr algn="ctr"/>
            <a:r>
              <a:rPr lang="en-IN" sz="1200" dirty="0"/>
              <a:t>Connects One Coherence controller to Network Routers</a:t>
            </a:r>
            <a:endParaRPr lang="en-US" sz="1200" dirty="0"/>
          </a:p>
        </p:txBody>
      </p:sp>
      <p:pic>
        <p:nvPicPr>
          <p:cNvPr id="11" name="Picture 10">
            <a:extLst>
              <a:ext uri="{FF2B5EF4-FFF2-40B4-BE49-F238E27FC236}">
                <a16:creationId xmlns:a16="http://schemas.microsoft.com/office/drawing/2014/main" id="{640F5FF4-2277-469E-BE65-33142F60DC6F}"/>
              </a:ext>
            </a:extLst>
          </p:cNvPr>
          <p:cNvPicPr>
            <a:picLocks noChangeAspect="1"/>
          </p:cNvPicPr>
          <p:nvPr/>
        </p:nvPicPr>
        <p:blipFill rotWithShape="1">
          <a:blip r:embed="rId5">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244540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8"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21000" b="-2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208B0B-72DC-453B-AA2E-B5DF90F1D52D}"/>
              </a:ext>
            </a:extLst>
          </p:cNvPr>
          <p:cNvSpPr txBox="1"/>
          <p:nvPr/>
        </p:nvSpPr>
        <p:spPr>
          <a:xfrm>
            <a:off x="784929" y="317776"/>
            <a:ext cx="4187413" cy="646331"/>
          </a:xfrm>
          <a:prstGeom prst="rect">
            <a:avLst/>
          </a:prstGeom>
          <a:noFill/>
          <a:ln>
            <a:noFill/>
          </a:ln>
        </p:spPr>
        <p:txBody>
          <a:bodyPr wrap="square" rtlCol="0">
            <a:spAutoFit/>
          </a:bodyPr>
          <a:lstStyle/>
          <a:p>
            <a:r>
              <a:rPr lang="en-US" sz="3600" b="1"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Contents</a:t>
            </a:r>
          </a:p>
        </p:txBody>
      </p:sp>
      <p:sp>
        <p:nvSpPr>
          <p:cNvPr id="5" name="TextBox 4">
            <a:extLst>
              <a:ext uri="{FF2B5EF4-FFF2-40B4-BE49-F238E27FC236}">
                <a16:creationId xmlns:a16="http://schemas.microsoft.com/office/drawing/2014/main" id="{AA48C0E2-97BD-4B7B-A2BA-069CE2C5DCA1}"/>
              </a:ext>
            </a:extLst>
          </p:cNvPr>
          <p:cNvSpPr txBox="1"/>
          <p:nvPr/>
        </p:nvSpPr>
        <p:spPr>
          <a:xfrm>
            <a:off x="918202" y="1052978"/>
            <a:ext cx="5249731" cy="5409430"/>
          </a:xfrm>
          <a:prstGeom prst="rect">
            <a:avLst/>
          </a:prstGeom>
          <a:noFill/>
          <a:ln>
            <a:noFill/>
          </a:ln>
        </p:spPr>
        <p:txBody>
          <a:bodyPr wrap="square" rtlCol="0">
            <a:spAutoFit/>
          </a:bodyPr>
          <a:lstStyle/>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Introduction</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Related Work </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 Die-Stacking Techniques</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 Architectures for Multi-Core</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Through Silicon Vias Placement</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Garnet Network Model</a:t>
            </a:r>
          </a:p>
          <a:p>
            <a:pPr marL="285750" indent="-285750">
              <a:lnSpc>
                <a:spcPct val="150000"/>
              </a:lnSpc>
              <a:buFont typeface="Courier New" panose="02070309020205020404" pitchFamily="49" charset="0"/>
              <a:buChar char="o"/>
            </a:pPr>
            <a:r>
              <a:rPr lang="en-US" b="1" dirty="0">
                <a:ln>
                  <a:solidFill>
                    <a:sysClr val="windowText" lastClr="000000"/>
                  </a:solidFill>
                </a:ln>
                <a:solidFill>
                  <a:sysClr val="windowText" lastClr="000000"/>
                </a:solidFill>
              </a:rPr>
              <a:t>Three-dimensional NoC Implementation</a:t>
            </a:r>
          </a:p>
          <a:p>
            <a:pPr marL="742950" lvl="1" indent="-285750">
              <a:lnSpc>
                <a:spcPct val="150000"/>
              </a:lnSpc>
              <a:buFont typeface="Wingdings" panose="05000000000000000000" pitchFamily="2" charset="2"/>
              <a:buChar char="§"/>
            </a:pPr>
            <a:r>
              <a:rPr lang="en-US" b="1" dirty="0">
                <a:ln>
                  <a:solidFill>
                    <a:sysClr val="windowText" lastClr="000000"/>
                  </a:solidFill>
                </a:ln>
                <a:solidFill>
                  <a:sysClr val="windowText" lastClr="000000"/>
                </a:solidFill>
              </a:rPr>
              <a:t>3D Mesh NoC</a:t>
            </a:r>
          </a:p>
          <a:p>
            <a:pPr marL="742950" lvl="1" indent="-285750">
              <a:lnSpc>
                <a:spcPct val="150000"/>
              </a:lnSpc>
              <a:buFont typeface="Wingdings" panose="05000000000000000000" pitchFamily="2" charset="2"/>
              <a:buChar char="§"/>
            </a:pPr>
            <a:r>
              <a:rPr lang="en-US" b="1" dirty="0">
                <a:ln>
                  <a:solidFill>
                    <a:sysClr val="windowText" lastClr="000000"/>
                  </a:solidFill>
                </a:ln>
                <a:solidFill>
                  <a:sysClr val="windowText" lastClr="000000"/>
                </a:solidFill>
              </a:rPr>
              <a:t>3D-stacked Mesh NoC</a:t>
            </a:r>
          </a:p>
          <a:p>
            <a:pPr marL="742950" lvl="1" indent="-285750">
              <a:lnSpc>
                <a:spcPct val="150000"/>
              </a:lnSpc>
              <a:buFont typeface="Wingdings" panose="05000000000000000000" pitchFamily="2" charset="2"/>
              <a:buChar char="§"/>
            </a:pPr>
            <a:r>
              <a:rPr lang="en-US" b="1" dirty="0">
                <a:ln>
                  <a:solidFill>
                    <a:sysClr val="windowText" lastClr="000000"/>
                  </a:solidFill>
                </a:ln>
                <a:solidFill>
                  <a:sysClr val="windowText" lastClr="000000"/>
                </a:solidFill>
              </a:rPr>
              <a:t>Optimal TSV-Link Placement</a:t>
            </a:r>
          </a:p>
          <a:p>
            <a:pPr marL="742950" lvl="1" indent="-285750">
              <a:lnSpc>
                <a:spcPct val="150000"/>
              </a:lnSpc>
              <a:buFont typeface="Wingdings" panose="05000000000000000000" pitchFamily="2" charset="2"/>
              <a:buChar char="§"/>
            </a:pPr>
            <a:r>
              <a:rPr lang="en-US" b="1" dirty="0">
                <a:ln>
                  <a:solidFill>
                    <a:sysClr val="windowText" lastClr="000000"/>
                  </a:solidFill>
                </a:ln>
                <a:solidFill>
                  <a:sysClr val="windowText" lastClr="000000"/>
                </a:solidFill>
              </a:rPr>
              <a:t>Program Flow</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Simulation Results</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Conclusion and Future Work</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References</a:t>
            </a:r>
          </a:p>
        </p:txBody>
      </p:sp>
      <p:pic>
        <p:nvPicPr>
          <p:cNvPr id="329" name="Picture 328">
            <a:extLst>
              <a:ext uri="{FF2B5EF4-FFF2-40B4-BE49-F238E27FC236}">
                <a16:creationId xmlns:a16="http://schemas.microsoft.com/office/drawing/2014/main" id="{F1D93BC5-B9D2-47E8-AE7E-3F2EFA46400C}"/>
              </a:ext>
            </a:extLst>
          </p:cNvPr>
          <p:cNvPicPr>
            <a:picLocks noChangeAspect="1"/>
          </p:cNvPicPr>
          <p:nvPr/>
        </p:nvPicPr>
        <p:blipFill rotWithShape="1">
          <a:blip r:embed="rId3">
            <a:clrChange>
              <a:clrFrom>
                <a:srgbClr val="FFFFFF"/>
              </a:clrFrom>
              <a:clrTo>
                <a:srgbClr val="FFFFFF">
                  <a:alpha val="0"/>
                </a:srgbClr>
              </a:clrTo>
            </a:clrChange>
          </a:blip>
          <a:srcRect l="47890" t="23119" r="26032" b="40917"/>
          <a:stretch/>
        </p:blipFill>
        <p:spPr>
          <a:xfrm>
            <a:off x="6248615" y="1822747"/>
            <a:ext cx="4141287" cy="3212505"/>
          </a:xfrm>
          <a:prstGeom prst="rect">
            <a:avLst/>
          </a:prstGeom>
          <a:scene3d>
            <a:camera prst="isometricOffAxis2Left"/>
            <a:lightRig rig="threePt" dir="t"/>
          </a:scene3d>
        </p:spPr>
      </p:pic>
      <p:pic>
        <p:nvPicPr>
          <p:cNvPr id="6" name="Picture 5">
            <a:extLst>
              <a:ext uri="{FF2B5EF4-FFF2-40B4-BE49-F238E27FC236}">
                <a16:creationId xmlns:a16="http://schemas.microsoft.com/office/drawing/2014/main" id="{5DDC5B52-3D86-4A3D-A043-8A248DC53E24}"/>
              </a:ext>
            </a:extLst>
          </p:cNvPr>
          <p:cNvPicPr>
            <a:picLocks noChangeAspect="1"/>
          </p:cNvPicPr>
          <p:nvPr/>
        </p:nvPicPr>
        <p:blipFill rotWithShape="1">
          <a:blip r:embed="rId4">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39166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236A3F-E42E-48CD-94E4-640DF0AF93B1}"/>
              </a:ext>
            </a:extLst>
          </p:cNvPr>
          <p:cNvSpPr txBox="1"/>
          <p:nvPr/>
        </p:nvSpPr>
        <p:spPr>
          <a:xfrm>
            <a:off x="611702" y="538349"/>
            <a:ext cx="4876800" cy="461665"/>
          </a:xfrm>
          <a:prstGeom prst="rect">
            <a:avLst/>
          </a:prstGeom>
          <a:noFill/>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NoC Implementation</a:t>
            </a:r>
          </a:p>
        </p:txBody>
      </p:sp>
      <p:sp>
        <p:nvSpPr>
          <p:cNvPr id="6" name="Rectangle 5">
            <a:extLst>
              <a:ext uri="{FF2B5EF4-FFF2-40B4-BE49-F238E27FC236}">
                <a16:creationId xmlns:a16="http://schemas.microsoft.com/office/drawing/2014/main" id="{5A7CC466-9837-46AA-AA67-BFE14D7437C4}"/>
              </a:ext>
            </a:extLst>
          </p:cNvPr>
          <p:cNvSpPr/>
          <p:nvPr/>
        </p:nvSpPr>
        <p:spPr>
          <a:xfrm>
            <a:off x="1295904" y="769182"/>
            <a:ext cx="1771639" cy="464871"/>
          </a:xfrm>
          <a:prstGeom prst="rect">
            <a:avLst/>
          </a:prstGeom>
        </p:spPr>
        <p:txBody>
          <a:bodyPr wrap="none">
            <a:spAutoFit/>
          </a:bodyPr>
          <a:lstStyle/>
          <a:p>
            <a:pPr marL="742950" lvl="1" indent="-285750">
              <a:lnSpc>
                <a:spcPct val="150000"/>
              </a:lnSpc>
              <a:buFont typeface="Wingdings" panose="05000000000000000000" pitchFamily="2" charset="2"/>
              <a:buChar char="§"/>
            </a:pPr>
            <a:r>
              <a:rPr lang="en-US" dirty="0">
                <a:ln>
                  <a:solidFill>
                    <a:sysClr val="windowText" lastClr="000000"/>
                  </a:solidFill>
                </a:ln>
                <a:solidFill>
                  <a:sysClr val="windowText" lastClr="000000"/>
                </a:solidFill>
              </a:rPr>
              <a:t>3D Mesh</a:t>
            </a:r>
          </a:p>
        </p:txBody>
      </p:sp>
      <p:pic>
        <p:nvPicPr>
          <p:cNvPr id="7" name="Picture 6">
            <a:extLst>
              <a:ext uri="{FF2B5EF4-FFF2-40B4-BE49-F238E27FC236}">
                <a16:creationId xmlns:a16="http://schemas.microsoft.com/office/drawing/2014/main" id="{7C9AB481-B126-451C-87D1-834EA4AAB2F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5288" y="2376629"/>
            <a:ext cx="4854575" cy="2491105"/>
          </a:xfrm>
          <a:prstGeom prst="rect">
            <a:avLst/>
          </a:prstGeom>
          <a:noFill/>
        </p:spPr>
      </p:pic>
      <p:sp>
        <p:nvSpPr>
          <p:cNvPr id="8" name="Rectangle 7">
            <a:extLst>
              <a:ext uri="{FF2B5EF4-FFF2-40B4-BE49-F238E27FC236}">
                <a16:creationId xmlns:a16="http://schemas.microsoft.com/office/drawing/2014/main" id="{7A388EEB-A7FA-4611-B2DE-3015C4FEE000}"/>
              </a:ext>
            </a:extLst>
          </p:cNvPr>
          <p:cNvSpPr/>
          <p:nvPr/>
        </p:nvSpPr>
        <p:spPr>
          <a:xfrm>
            <a:off x="4113275" y="4867734"/>
            <a:ext cx="6096000" cy="261610"/>
          </a:xfrm>
          <a:prstGeom prst="rect">
            <a:avLst/>
          </a:prstGeom>
        </p:spPr>
        <p:txBody>
          <a:bodyPr>
            <a:spAutoFit/>
          </a:bodyPr>
          <a:lstStyle/>
          <a:p>
            <a:r>
              <a:rPr lang="en-US" sz="1100" b="1" dirty="0">
                <a:solidFill>
                  <a:srgbClr val="0D0D0D"/>
                </a:solidFill>
                <a:latin typeface="Times New Roman" panose="02020603050405020304" pitchFamily="18" charset="0"/>
                <a:ea typeface="Times New Roman" panose="02020603050405020304" pitchFamily="18" charset="0"/>
              </a:rPr>
              <a:t>3D-Mesh NoC Designs. (A) 4x4x3 3D-Mesh (B) 2x2x2 3D-Mesh</a:t>
            </a:r>
            <a:endParaRPr lang="en-US" sz="1100" dirty="0"/>
          </a:p>
        </p:txBody>
      </p:sp>
      <p:grpSp>
        <p:nvGrpSpPr>
          <p:cNvPr id="20" name="Group 19">
            <a:extLst>
              <a:ext uri="{FF2B5EF4-FFF2-40B4-BE49-F238E27FC236}">
                <a16:creationId xmlns:a16="http://schemas.microsoft.com/office/drawing/2014/main" id="{BBDE9304-0018-4DF4-BDBC-B9F49244C1A9}"/>
              </a:ext>
            </a:extLst>
          </p:cNvPr>
          <p:cNvGrpSpPr/>
          <p:nvPr/>
        </p:nvGrpSpPr>
        <p:grpSpPr>
          <a:xfrm>
            <a:off x="4539996" y="1457489"/>
            <a:ext cx="2464308" cy="461665"/>
            <a:chOff x="4539996" y="1457489"/>
            <a:chExt cx="2464308" cy="461665"/>
          </a:xfrm>
        </p:grpSpPr>
        <p:sp>
          <p:nvSpPr>
            <p:cNvPr id="13" name="Rectangle 12">
              <a:extLst>
                <a:ext uri="{FF2B5EF4-FFF2-40B4-BE49-F238E27FC236}">
                  <a16:creationId xmlns:a16="http://schemas.microsoft.com/office/drawing/2014/main" id="{FDDD4EE3-402D-4855-86CE-AED7B30CC7C6}"/>
                </a:ext>
              </a:extLst>
            </p:cNvPr>
            <p:cNvSpPr/>
            <p:nvPr/>
          </p:nvSpPr>
          <p:spPr>
            <a:xfrm>
              <a:off x="4539996" y="1457489"/>
              <a:ext cx="2464308" cy="461665"/>
            </a:xfrm>
            <a:prstGeom prst="rect">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999D373-34D0-4188-A807-75899698A388}"/>
                </a:ext>
              </a:extLst>
            </p:cNvPr>
            <p:cNvSpPr txBox="1"/>
            <p:nvPr/>
          </p:nvSpPr>
          <p:spPr>
            <a:xfrm>
              <a:off x="4620126" y="1557516"/>
              <a:ext cx="2384178" cy="261610"/>
            </a:xfrm>
            <a:prstGeom prst="rect">
              <a:avLst/>
            </a:prstGeom>
            <a:noFill/>
          </p:spPr>
          <p:txBody>
            <a:bodyPr wrap="square" rtlCol="0">
              <a:spAutoFit/>
            </a:bodyPr>
            <a:lstStyle/>
            <a:p>
              <a:r>
                <a:rPr lang="en-US" sz="1100" b="1" dirty="0">
                  <a:solidFill>
                    <a:schemeClr val="bg1"/>
                  </a:solidFill>
                </a:rPr>
                <a:t>N x N x M 3D mesh = N * N * M CPUs </a:t>
              </a:r>
            </a:p>
          </p:txBody>
        </p:sp>
      </p:grpSp>
      <p:sp>
        <p:nvSpPr>
          <p:cNvPr id="15" name="Rectangle 14">
            <a:extLst>
              <a:ext uri="{FF2B5EF4-FFF2-40B4-BE49-F238E27FC236}">
                <a16:creationId xmlns:a16="http://schemas.microsoft.com/office/drawing/2014/main" id="{EF090893-B418-492D-A658-B356070ECE41}"/>
              </a:ext>
            </a:extLst>
          </p:cNvPr>
          <p:cNvSpPr/>
          <p:nvPr/>
        </p:nvSpPr>
        <p:spPr>
          <a:xfrm>
            <a:off x="7969535" y="2376629"/>
            <a:ext cx="2464308" cy="461665"/>
          </a:xfrm>
          <a:prstGeom prst="rect">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Equal Latency and Bandwidth of every Internal Link (including vertical-links)</a:t>
            </a:r>
          </a:p>
        </p:txBody>
      </p:sp>
      <p:grpSp>
        <p:nvGrpSpPr>
          <p:cNvPr id="21" name="Group 20">
            <a:extLst>
              <a:ext uri="{FF2B5EF4-FFF2-40B4-BE49-F238E27FC236}">
                <a16:creationId xmlns:a16="http://schemas.microsoft.com/office/drawing/2014/main" id="{C32B6873-E82C-4834-82CE-2A25000449C5}"/>
              </a:ext>
            </a:extLst>
          </p:cNvPr>
          <p:cNvGrpSpPr/>
          <p:nvPr/>
        </p:nvGrpSpPr>
        <p:grpSpPr>
          <a:xfrm>
            <a:off x="1890926" y="3041729"/>
            <a:ext cx="1966468" cy="687353"/>
            <a:chOff x="1890926" y="3041729"/>
            <a:chExt cx="1966468" cy="687353"/>
          </a:xfrm>
        </p:grpSpPr>
        <p:sp>
          <p:nvSpPr>
            <p:cNvPr id="16" name="Rectangle 15">
              <a:extLst>
                <a:ext uri="{FF2B5EF4-FFF2-40B4-BE49-F238E27FC236}">
                  <a16:creationId xmlns:a16="http://schemas.microsoft.com/office/drawing/2014/main" id="{D1E040F3-982C-409F-8F30-EFB974F6BC54}"/>
                </a:ext>
              </a:extLst>
            </p:cNvPr>
            <p:cNvSpPr/>
            <p:nvPr/>
          </p:nvSpPr>
          <p:spPr>
            <a:xfrm>
              <a:off x="1890926" y="3041729"/>
              <a:ext cx="1814362" cy="461665"/>
            </a:xfrm>
            <a:prstGeom prst="rect">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859F34D-0FBE-4CC6-8466-C9CD5F8CD2DD}"/>
                </a:ext>
              </a:extLst>
            </p:cNvPr>
            <p:cNvSpPr txBox="1"/>
            <p:nvPr/>
          </p:nvSpPr>
          <p:spPr>
            <a:xfrm>
              <a:off x="1979450" y="3128918"/>
              <a:ext cx="1877944" cy="600164"/>
            </a:xfrm>
            <a:prstGeom prst="rect">
              <a:avLst/>
            </a:prstGeom>
            <a:noFill/>
          </p:spPr>
          <p:txBody>
            <a:bodyPr wrap="square" rtlCol="0">
              <a:spAutoFit/>
            </a:bodyPr>
            <a:lstStyle/>
            <a:p>
              <a:r>
                <a:rPr lang="en-US" sz="1100" b="1" dirty="0">
                  <a:solidFill>
                    <a:schemeClr val="bg1"/>
                  </a:solidFill>
                </a:rPr>
                <a:t>num-routers = num-</a:t>
              </a:r>
              <a:r>
                <a:rPr lang="en-US" sz="1100" b="1" dirty="0" err="1">
                  <a:solidFill>
                    <a:schemeClr val="bg1"/>
                  </a:solidFill>
                </a:rPr>
                <a:t>cpus</a:t>
              </a:r>
              <a:endParaRPr lang="en-US" sz="1100" b="1" dirty="0">
                <a:solidFill>
                  <a:schemeClr val="bg1"/>
                </a:solidFill>
              </a:endParaRPr>
            </a:p>
            <a:p>
              <a:endParaRPr lang="en-US" sz="1100" b="1" dirty="0">
                <a:solidFill>
                  <a:schemeClr val="bg1"/>
                </a:solidFill>
              </a:endParaRPr>
            </a:p>
            <a:p>
              <a:endParaRPr lang="en-US" sz="1100" b="1" dirty="0">
                <a:solidFill>
                  <a:schemeClr val="bg1"/>
                </a:solidFill>
              </a:endParaRPr>
            </a:p>
          </p:txBody>
        </p:sp>
      </p:grpSp>
      <p:sp>
        <p:nvSpPr>
          <p:cNvPr id="17" name="Rectangle 16">
            <a:extLst>
              <a:ext uri="{FF2B5EF4-FFF2-40B4-BE49-F238E27FC236}">
                <a16:creationId xmlns:a16="http://schemas.microsoft.com/office/drawing/2014/main" id="{E60A53D0-7919-4CA1-BEA0-369B692F7767}"/>
              </a:ext>
            </a:extLst>
          </p:cNvPr>
          <p:cNvSpPr/>
          <p:nvPr/>
        </p:nvSpPr>
        <p:spPr>
          <a:xfrm>
            <a:off x="7969535" y="2898085"/>
            <a:ext cx="2464308" cy="461665"/>
          </a:xfrm>
          <a:prstGeom prst="rect">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External Controller nodes connected to each router using External Links</a:t>
            </a:r>
          </a:p>
        </p:txBody>
      </p:sp>
      <p:sp>
        <p:nvSpPr>
          <p:cNvPr id="19" name="Rectangle 18">
            <a:extLst>
              <a:ext uri="{FF2B5EF4-FFF2-40B4-BE49-F238E27FC236}">
                <a16:creationId xmlns:a16="http://schemas.microsoft.com/office/drawing/2014/main" id="{DE63C9B5-629D-4AE4-99B4-3EEE1EBCA83B}"/>
              </a:ext>
            </a:extLst>
          </p:cNvPr>
          <p:cNvSpPr/>
          <p:nvPr/>
        </p:nvSpPr>
        <p:spPr>
          <a:xfrm>
            <a:off x="4863846" y="5248785"/>
            <a:ext cx="2464308" cy="461665"/>
          </a:xfrm>
          <a:prstGeom prst="rect">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Symmetric by design, but</a:t>
            </a:r>
          </a:p>
          <a:p>
            <a:pPr algn="ctr"/>
            <a:r>
              <a:rPr lang="en-US" sz="1100" b="1" dirty="0"/>
              <a:t>Easy to design Asymmetric 3D-Mesh</a:t>
            </a:r>
          </a:p>
        </p:txBody>
      </p:sp>
      <p:pic>
        <p:nvPicPr>
          <p:cNvPr id="18" name="Picture 17">
            <a:extLst>
              <a:ext uri="{FF2B5EF4-FFF2-40B4-BE49-F238E27FC236}">
                <a16:creationId xmlns:a16="http://schemas.microsoft.com/office/drawing/2014/main" id="{0E277784-4D36-4DA9-86EB-BFF1444F2CAB}"/>
              </a:ext>
            </a:extLst>
          </p:cNvPr>
          <p:cNvPicPr>
            <a:picLocks noChangeAspect="1"/>
          </p:cNvPicPr>
          <p:nvPr/>
        </p:nvPicPr>
        <p:blipFill rotWithShape="1">
          <a:blip r:embed="rId5">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309368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D1A59E-993E-4801-93CC-93645FCB13EC}"/>
              </a:ext>
            </a:extLst>
          </p:cNvPr>
          <p:cNvSpPr txBox="1"/>
          <p:nvPr/>
        </p:nvSpPr>
        <p:spPr>
          <a:xfrm>
            <a:off x="611702" y="538349"/>
            <a:ext cx="4876800" cy="461665"/>
          </a:xfrm>
          <a:prstGeom prst="rect">
            <a:avLst/>
          </a:prstGeom>
          <a:noFill/>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NoC Implementation</a:t>
            </a:r>
          </a:p>
        </p:txBody>
      </p:sp>
      <p:sp>
        <p:nvSpPr>
          <p:cNvPr id="6" name="Rectangle 5">
            <a:extLst>
              <a:ext uri="{FF2B5EF4-FFF2-40B4-BE49-F238E27FC236}">
                <a16:creationId xmlns:a16="http://schemas.microsoft.com/office/drawing/2014/main" id="{8B89144B-72F6-4F7F-86BF-09F6D4268C74}"/>
              </a:ext>
            </a:extLst>
          </p:cNvPr>
          <p:cNvSpPr/>
          <p:nvPr/>
        </p:nvSpPr>
        <p:spPr>
          <a:xfrm>
            <a:off x="1295904" y="769182"/>
            <a:ext cx="2564485" cy="464871"/>
          </a:xfrm>
          <a:prstGeom prst="rect">
            <a:avLst/>
          </a:prstGeom>
        </p:spPr>
        <p:txBody>
          <a:bodyPr wrap="none">
            <a:spAutoFit/>
          </a:bodyPr>
          <a:lstStyle/>
          <a:p>
            <a:pPr marL="742950" lvl="1" indent="-285750">
              <a:lnSpc>
                <a:spcPct val="150000"/>
              </a:lnSpc>
              <a:buFont typeface="Wingdings" panose="05000000000000000000" pitchFamily="2" charset="2"/>
              <a:buChar char="§"/>
            </a:pPr>
            <a:r>
              <a:rPr lang="en-US" dirty="0">
                <a:ln>
                  <a:solidFill>
                    <a:sysClr val="windowText" lastClr="000000"/>
                  </a:solidFill>
                </a:ln>
                <a:solidFill>
                  <a:sysClr val="windowText" lastClr="000000"/>
                </a:solidFill>
              </a:rPr>
              <a:t>3D-Stacked Mesh</a:t>
            </a:r>
          </a:p>
        </p:txBody>
      </p:sp>
      <p:pic>
        <p:nvPicPr>
          <p:cNvPr id="9" name="Picture 8">
            <a:extLst>
              <a:ext uri="{FF2B5EF4-FFF2-40B4-BE49-F238E27FC236}">
                <a16:creationId xmlns:a16="http://schemas.microsoft.com/office/drawing/2014/main" id="{A71117A6-5AD7-4D0E-889F-6C3D84896699}"/>
              </a:ext>
            </a:extLst>
          </p:cNvPr>
          <p:cNvPicPr>
            <a:picLocks noChangeAspect="1"/>
          </p:cNvPicPr>
          <p:nvPr/>
        </p:nvPicPr>
        <p:blipFill>
          <a:blip r:embed="rId4"/>
          <a:stretch>
            <a:fillRect/>
          </a:stretch>
        </p:blipFill>
        <p:spPr>
          <a:xfrm>
            <a:off x="1946548" y="8874108"/>
            <a:ext cx="6767776" cy="3340802"/>
          </a:xfrm>
          <a:prstGeom prst="rect">
            <a:avLst/>
          </a:prstGeom>
        </p:spPr>
      </p:pic>
      <p:grpSp>
        <p:nvGrpSpPr>
          <p:cNvPr id="582" name="Group 581">
            <a:extLst>
              <a:ext uri="{FF2B5EF4-FFF2-40B4-BE49-F238E27FC236}">
                <a16:creationId xmlns:a16="http://schemas.microsoft.com/office/drawing/2014/main" id="{64407A74-9760-4AB0-ABCB-B7F7D6BDF001}"/>
              </a:ext>
            </a:extLst>
          </p:cNvPr>
          <p:cNvGrpSpPr/>
          <p:nvPr/>
        </p:nvGrpSpPr>
        <p:grpSpPr>
          <a:xfrm>
            <a:off x="1946548" y="2157227"/>
            <a:ext cx="2706673" cy="2163405"/>
            <a:chOff x="430501" y="273778"/>
            <a:chExt cx="6609879" cy="4652990"/>
          </a:xfrm>
        </p:grpSpPr>
        <p:grpSp>
          <p:nvGrpSpPr>
            <p:cNvPr id="713" name="Group 712">
              <a:extLst>
                <a:ext uri="{FF2B5EF4-FFF2-40B4-BE49-F238E27FC236}">
                  <a16:creationId xmlns:a16="http://schemas.microsoft.com/office/drawing/2014/main" id="{193CB8F0-9A1E-4BF0-8E7C-DF6EB217DF3A}"/>
                </a:ext>
              </a:extLst>
            </p:cNvPr>
            <p:cNvGrpSpPr/>
            <p:nvPr/>
          </p:nvGrpSpPr>
          <p:grpSpPr>
            <a:xfrm>
              <a:off x="445277" y="273778"/>
              <a:ext cx="6591003" cy="1367401"/>
              <a:chOff x="1905000" y="224404"/>
              <a:chExt cx="6497972" cy="3210869"/>
            </a:xfrm>
            <a:solidFill>
              <a:schemeClr val="accent5">
                <a:lumMod val="50000"/>
              </a:schemeClr>
            </a:solidFill>
            <a:effectLst>
              <a:outerShdw blurRad="50800" dist="38100" dir="8100000" algn="tr" rotWithShape="0">
                <a:prstClr val="black">
                  <a:alpha val="40000"/>
                </a:prstClr>
              </a:outerShdw>
            </a:effectLst>
          </p:grpSpPr>
          <p:grpSp>
            <p:nvGrpSpPr>
              <p:cNvPr id="822" name="Group 821">
                <a:extLst>
                  <a:ext uri="{FF2B5EF4-FFF2-40B4-BE49-F238E27FC236}">
                    <a16:creationId xmlns:a16="http://schemas.microsoft.com/office/drawing/2014/main" id="{39FD891C-F0AD-49E6-AA05-AEAB90C6C256}"/>
                  </a:ext>
                </a:extLst>
              </p:cNvPr>
              <p:cNvGrpSpPr/>
              <p:nvPr/>
            </p:nvGrpSpPr>
            <p:grpSpPr>
              <a:xfrm>
                <a:off x="3699545" y="471179"/>
                <a:ext cx="4551027" cy="900421"/>
                <a:chOff x="3351402" y="1603693"/>
                <a:chExt cx="4551027" cy="900421"/>
              </a:xfrm>
              <a:grpFill/>
            </p:grpSpPr>
            <p:cxnSp>
              <p:nvCxnSpPr>
                <p:cNvPr id="853" name="Straight Connector 852">
                  <a:extLst>
                    <a:ext uri="{FF2B5EF4-FFF2-40B4-BE49-F238E27FC236}">
                      <a16:creationId xmlns:a16="http://schemas.microsoft.com/office/drawing/2014/main" id="{0C060A56-E120-4F2F-86AA-576757409DF1}"/>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54" name="Straight Connector 853">
                  <a:extLst>
                    <a:ext uri="{FF2B5EF4-FFF2-40B4-BE49-F238E27FC236}">
                      <a16:creationId xmlns:a16="http://schemas.microsoft.com/office/drawing/2014/main" id="{37AC6096-0617-4CE4-A53A-537AC5805620}"/>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55" name="Straight Connector 854">
                  <a:extLst>
                    <a:ext uri="{FF2B5EF4-FFF2-40B4-BE49-F238E27FC236}">
                      <a16:creationId xmlns:a16="http://schemas.microsoft.com/office/drawing/2014/main" id="{7D12D656-7B10-49DA-AA7C-282348B1A6BB}"/>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56" name="Straight Connector 855">
                  <a:extLst>
                    <a:ext uri="{FF2B5EF4-FFF2-40B4-BE49-F238E27FC236}">
                      <a16:creationId xmlns:a16="http://schemas.microsoft.com/office/drawing/2014/main" id="{070972DE-7B41-4762-A889-2C74C67ECE41}"/>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57" name="Straight Connector 856">
                  <a:extLst>
                    <a:ext uri="{FF2B5EF4-FFF2-40B4-BE49-F238E27FC236}">
                      <a16:creationId xmlns:a16="http://schemas.microsoft.com/office/drawing/2014/main" id="{920275F6-1A5C-4A11-A122-F3876D0257CD}"/>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58" name="Straight Connector 857">
                  <a:extLst>
                    <a:ext uri="{FF2B5EF4-FFF2-40B4-BE49-F238E27FC236}">
                      <a16:creationId xmlns:a16="http://schemas.microsoft.com/office/drawing/2014/main" id="{28392ADD-BCD2-488C-A262-63A599E630E7}"/>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grpSp>
            <p:nvGrpSpPr>
              <p:cNvPr id="823" name="Group 822">
                <a:extLst>
                  <a:ext uri="{FF2B5EF4-FFF2-40B4-BE49-F238E27FC236}">
                    <a16:creationId xmlns:a16="http://schemas.microsoft.com/office/drawing/2014/main" id="{9B14165C-4B90-4E21-92C3-1B201A0616B1}"/>
                  </a:ext>
                </a:extLst>
              </p:cNvPr>
              <p:cNvGrpSpPr/>
              <p:nvPr/>
            </p:nvGrpSpPr>
            <p:grpSpPr>
              <a:xfrm>
                <a:off x="2822896" y="1371596"/>
                <a:ext cx="4551027" cy="900421"/>
                <a:chOff x="3351402" y="1603693"/>
                <a:chExt cx="4551027" cy="900421"/>
              </a:xfrm>
              <a:grpFill/>
            </p:grpSpPr>
            <p:cxnSp>
              <p:nvCxnSpPr>
                <p:cNvPr id="847" name="Straight Connector 846">
                  <a:extLst>
                    <a:ext uri="{FF2B5EF4-FFF2-40B4-BE49-F238E27FC236}">
                      <a16:creationId xmlns:a16="http://schemas.microsoft.com/office/drawing/2014/main" id="{F3D69A0A-508D-4344-8468-2E7410F483D6}"/>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48" name="Straight Connector 847">
                  <a:extLst>
                    <a:ext uri="{FF2B5EF4-FFF2-40B4-BE49-F238E27FC236}">
                      <a16:creationId xmlns:a16="http://schemas.microsoft.com/office/drawing/2014/main" id="{C609FDF0-C2E1-4FC8-9A3E-52829CEC4947}"/>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49" name="Straight Connector 848">
                  <a:extLst>
                    <a:ext uri="{FF2B5EF4-FFF2-40B4-BE49-F238E27FC236}">
                      <a16:creationId xmlns:a16="http://schemas.microsoft.com/office/drawing/2014/main" id="{46680C9A-08A5-43C4-8B92-EC8AD2684D3A}"/>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50" name="Straight Connector 849">
                  <a:extLst>
                    <a:ext uri="{FF2B5EF4-FFF2-40B4-BE49-F238E27FC236}">
                      <a16:creationId xmlns:a16="http://schemas.microsoft.com/office/drawing/2014/main" id="{278AC1DD-294A-4137-A4E9-AA07E50469A3}"/>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51" name="Straight Connector 850">
                  <a:extLst>
                    <a:ext uri="{FF2B5EF4-FFF2-40B4-BE49-F238E27FC236}">
                      <a16:creationId xmlns:a16="http://schemas.microsoft.com/office/drawing/2014/main" id="{7D1FF434-8485-4DB5-B734-0C28BBBD9DF5}"/>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52" name="Straight Connector 851">
                  <a:extLst>
                    <a:ext uri="{FF2B5EF4-FFF2-40B4-BE49-F238E27FC236}">
                      <a16:creationId xmlns:a16="http://schemas.microsoft.com/office/drawing/2014/main" id="{A3FA7736-5A8E-41A6-AC9D-D06DF05A80DA}"/>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grpSp>
            <p:nvGrpSpPr>
              <p:cNvPr id="824" name="Group 823">
                <a:extLst>
                  <a:ext uri="{FF2B5EF4-FFF2-40B4-BE49-F238E27FC236}">
                    <a16:creationId xmlns:a16="http://schemas.microsoft.com/office/drawing/2014/main" id="{4CBB6A38-B8DB-473F-9F86-E15B971E6965}"/>
                  </a:ext>
                </a:extLst>
              </p:cNvPr>
              <p:cNvGrpSpPr/>
              <p:nvPr/>
            </p:nvGrpSpPr>
            <p:grpSpPr>
              <a:xfrm>
                <a:off x="1942053" y="2272012"/>
                <a:ext cx="4551027" cy="900421"/>
                <a:chOff x="3351402" y="1603693"/>
                <a:chExt cx="4551027" cy="900421"/>
              </a:xfrm>
              <a:grpFill/>
            </p:grpSpPr>
            <p:cxnSp>
              <p:nvCxnSpPr>
                <p:cNvPr id="841" name="Straight Connector 840">
                  <a:extLst>
                    <a:ext uri="{FF2B5EF4-FFF2-40B4-BE49-F238E27FC236}">
                      <a16:creationId xmlns:a16="http://schemas.microsoft.com/office/drawing/2014/main" id="{CC1E4DC2-77F5-4444-95F4-E870EEF21DF2}"/>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42" name="Straight Connector 841">
                  <a:extLst>
                    <a:ext uri="{FF2B5EF4-FFF2-40B4-BE49-F238E27FC236}">
                      <a16:creationId xmlns:a16="http://schemas.microsoft.com/office/drawing/2014/main" id="{77B785C0-707B-41CB-8215-41EAF6F3DD6F}"/>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43" name="Straight Connector 842">
                  <a:extLst>
                    <a:ext uri="{FF2B5EF4-FFF2-40B4-BE49-F238E27FC236}">
                      <a16:creationId xmlns:a16="http://schemas.microsoft.com/office/drawing/2014/main" id="{98A1D963-6DFD-4244-B286-0FAD0A86D3F8}"/>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44" name="Straight Connector 843">
                  <a:extLst>
                    <a:ext uri="{FF2B5EF4-FFF2-40B4-BE49-F238E27FC236}">
                      <a16:creationId xmlns:a16="http://schemas.microsoft.com/office/drawing/2014/main" id="{4BC936F9-8EA9-4407-B9A4-14E47EA25A49}"/>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45" name="Straight Connector 844">
                  <a:extLst>
                    <a:ext uri="{FF2B5EF4-FFF2-40B4-BE49-F238E27FC236}">
                      <a16:creationId xmlns:a16="http://schemas.microsoft.com/office/drawing/2014/main" id="{A1FB6C94-9A69-4E90-AEF7-9F48593F4D5A}"/>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46" name="Straight Connector 845">
                  <a:extLst>
                    <a:ext uri="{FF2B5EF4-FFF2-40B4-BE49-F238E27FC236}">
                      <a16:creationId xmlns:a16="http://schemas.microsoft.com/office/drawing/2014/main" id="{92F07FD3-F407-4CE7-B8EF-3604D11ED746}"/>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sp>
            <p:nvSpPr>
              <p:cNvPr id="825" name="Oval 824">
                <a:extLst>
                  <a:ext uri="{FF2B5EF4-FFF2-40B4-BE49-F238E27FC236}">
                    <a16:creationId xmlns:a16="http://schemas.microsoft.com/office/drawing/2014/main" id="{D41C084F-F57C-40F4-A5D8-237C83A905C0}"/>
                  </a:ext>
                </a:extLst>
              </p:cNvPr>
              <p:cNvSpPr/>
              <p:nvPr/>
            </p:nvSpPr>
            <p:spPr>
              <a:xfrm>
                <a:off x="4309145"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7255A3DD-2154-4BDA-BB56-569B082C5667}"/>
                  </a:ext>
                </a:extLst>
              </p:cNvPr>
              <p:cNvSpPr/>
              <p:nvPr/>
            </p:nvSpPr>
            <p:spPr>
              <a:xfrm>
                <a:off x="7894039"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B67E8EDD-5F08-445B-87BD-FF87123C87CF}"/>
                  </a:ext>
                </a:extLst>
              </p:cNvPr>
              <p:cNvSpPr/>
              <p:nvPr/>
            </p:nvSpPr>
            <p:spPr>
              <a:xfrm>
                <a:off x="6666450"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56768EBF-764B-4668-90EF-F93B188594CE}"/>
                  </a:ext>
                </a:extLst>
              </p:cNvPr>
              <p:cNvSpPr/>
              <p:nvPr/>
            </p:nvSpPr>
            <p:spPr>
              <a:xfrm>
                <a:off x="5427678"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1338A901-9C72-4D15-8EA0-BE9569CAE070}"/>
                  </a:ext>
                </a:extLst>
              </p:cNvPr>
              <p:cNvSpPr/>
              <p:nvPr/>
            </p:nvSpPr>
            <p:spPr>
              <a:xfrm>
                <a:off x="5269684" y="294172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129FC2EB-2353-465D-8F71-2675691DE4B2}"/>
                  </a:ext>
                </a:extLst>
              </p:cNvPr>
              <p:cNvSpPr/>
              <p:nvPr/>
            </p:nvSpPr>
            <p:spPr>
              <a:xfrm>
                <a:off x="4114798" y="2938245"/>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82639C6C-4493-4D97-B522-CB3E65C20CF8}"/>
                  </a:ext>
                </a:extLst>
              </p:cNvPr>
              <p:cNvSpPr/>
              <p:nvPr/>
            </p:nvSpPr>
            <p:spPr>
              <a:xfrm>
                <a:off x="2965506" y="29354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88B03604-F0C2-4AFC-802B-8825378646E1}"/>
                  </a:ext>
                </a:extLst>
              </p:cNvPr>
              <p:cNvSpPr/>
              <p:nvPr/>
            </p:nvSpPr>
            <p:spPr>
              <a:xfrm>
                <a:off x="1905000" y="29354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33" name="Oval 832">
                <a:extLst>
                  <a:ext uri="{FF2B5EF4-FFF2-40B4-BE49-F238E27FC236}">
                    <a16:creationId xmlns:a16="http://schemas.microsoft.com/office/drawing/2014/main" id="{74B66B2D-6BC2-4A16-877E-D106BAEDDDE2}"/>
                  </a:ext>
                </a:extLst>
              </p:cNvPr>
              <p:cNvSpPr/>
              <p:nvPr/>
            </p:nvSpPr>
            <p:spPr>
              <a:xfrm>
                <a:off x="6059648"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7892E472-D927-40C6-A3B5-F7860C27CA09}"/>
                  </a:ext>
                </a:extLst>
              </p:cNvPr>
              <p:cNvSpPr/>
              <p:nvPr/>
            </p:nvSpPr>
            <p:spPr>
              <a:xfrm>
                <a:off x="4894276"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F03734E7-21AE-42AE-A383-BDD7D8396366}"/>
                  </a:ext>
                </a:extLst>
              </p:cNvPr>
              <p:cNvSpPr/>
              <p:nvPr/>
            </p:nvSpPr>
            <p:spPr>
              <a:xfrm>
                <a:off x="3800212"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D25348AF-BC49-461B-BF9C-A4AC9010BD0F}"/>
                  </a:ext>
                </a:extLst>
              </p:cNvPr>
              <p:cNvSpPr/>
              <p:nvPr/>
            </p:nvSpPr>
            <p:spPr>
              <a:xfrm>
                <a:off x="2664205" y="2025237"/>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AD54116E-1106-4535-A3FF-B36ABAB0E879}"/>
                  </a:ext>
                </a:extLst>
              </p:cNvPr>
              <p:cNvSpPr/>
              <p:nvPr/>
            </p:nvSpPr>
            <p:spPr>
              <a:xfrm>
                <a:off x="6941190" y="11751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38" name="Oval 837">
                <a:extLst>
                  <a:ext uri="{FF2B5EF4-FFF2-40B4-BE49-F238E27FC236}">
                    <a16:creationId xmlns:a16="http://schemas.microsoft.com/office/drawing/2014/main" id="{5728AC8E-8040-4117-84E5-75D1CF4C8339}"/>
                  </a:ext>
                </a:extLst>
              </p:cNvPr>
              <p:cNvSpPr/>
              <p:nvPr/>
            </p:nvSpPr>
            <p:spPr>
              <a:xfrm>
                <a:off x="5779313" y="11751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39" name="Oval 838">
                <a:extLst>
                  <a:ext uri="{FF2B5EF4-FFF2-40B4-BE49-F238E27FC236}">
                    <a16:creationId xmlns:a16="http://schemas.microsoft.com/office/drawing/2014/main" id="{EE4785A3-545F-49AF-AB8F-2F4E0B2C4D8C}"/>
                  </a:ext>
                </a:extLst>
              </p:cNvPr>
              <p:cNvSpPr/>
              <p:nvPr/>
            </p:nvSpPr>
            <p:spPr>
              <a:xfrm>
                <a:off x="4551025" y="1175152"/>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64BF5C9B-0BD5-4F4A-B599-3B69235C7767}"/>
                  </a:ext>
                </a:extLst>
              </p:cNvPr>
              <p:cNvSpPr/>
              <p:nvPr/>
            </p:nvSpPr>
            <p:spPr>
              <a:xfrm>
                <a:off x="3474439" y="1175153"/>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714" name="Group 713">
              <a:extLst>
                <a:ext uri="{FF2B5EF4-FFF2-40B4-BE49-F238E27FC236}">
                  <a16:creationId xmlns:a16="http://schemas.microsoft.com/office/drawing/2014/main" id="{D62A52C7-BF8A-488B-932C-33B32987305D}"/>
                </a:ext>
              </a:extLst>
            </p:cNvPr>
            <p:cNvGrpSpPr/>
            <p:nvPr/>
          </p:nvGrpSpPr>
          <p:grpSpPr>
            <a:xfrm>
              <a:off x="449377" y="1905414"/>
              <a:ext cx="6591003" cy="1367401"/>
              <a:chOff x="1905000" y="224404"/>
              <a:chExt cx="6497972" cy="3210869"/>
            </a:xfrm>
            <a:solidFill>
              <a:schemeClr val="accent5">
                <a:lumMod val="50000"/>
              </a:schemeClr>
            </a:solidFill>
            <a:effectLst>
              <a:outerShdw blurRad="50800" dist="38100" dir="8100000" algn="tr" rotWithShape="0">
                <a:prstClr val="black">
                  <a:alpha val="40000"/>
                </a:prstClr>
              </a:outerShdw>
            </a:effectLst>
          </p:grpSpPr>
          <p:grpSp>
            <p:nvGrpSpPr>
              <p:cNvPr id="785" name="Group 784">
                <a:extLst>
                  <a:ext uri="{FF2B5EF4-FFF2-40B4-BE49-F238E27FC236}">
                    <a16:creationId xmlns:a16="http://schemas.microsoft.com/office/drawing/2014/main" id="{2865C709-8D76-42DA-A731-4202BD289313}"/>
                  </a:ext>
                </a:extLst>
              </p:cNvPr>
              <p:cNvGrpSpPr/>
              <p:nvPr/>
            </p:nvGrpSpPr>
            <p:grpSpPr>
              <a:xfrm>
                <a:off x="3699545" y="471179"/>
                <a:ext cx="4551027" cy="900421"/>
                <a:chOff x="3351402" y="1603693"/>
                <a:chExt cx="4551027" cy="900421"/>
              </a:xfrm>
              <a:grpFill/>
            </p:grpSpPr>
            <p:cxnSp>
              <p:nvCxnSpPr>
                <p:cNvPr id="816" name="Straight Connector 815">
                  <a:extLst>
                    <a:ext uri="{FF2B5EF4-FFF2-40B4-BE49-F238E27FC236}">
                      <a16:creationId xmlns:a16="http://schemas.microsoft.com/office/drawing/2014/main" id="{C87CCF61-E678-4F8F-A6D1-80F2C0ECD191}"/>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17" name="Straight Connector 816">
                  <a:extLst>
                    <a:ext uri="{FF2B5EF4-FFF2-40B4-BE49-F238E27FC236}">
                      <a16:creationId xmlns:a16="http://schemas.microsoft.com/office/drawing/2014/main" id="{5165BDE3-F152-41E3-AECE-4DABF34ABF07}"/>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18" name="Straight Connector 817">
                  <a:extLst>
                    <a:ext uri="{FF2B5EF4-FFF2-40B4-BE49-F238E27FC236}">
                      <a16:creationId xmlns:a16="http://schemas.microsoft.com/office/drawing/2014/main" id="{385E9EFA-367A-40F2-B620-4C49BFE6FE75}"/>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19" name="Straight Connector 818">
                  <a:extLst>
                    <a:ext uri="{FF2B5EF4-FFF2-40B4-BE49-F238E27FC236}">
                      <a16:creationId xmlns:a16="http://schemas.microsoft.com/office/drawing/2014/main" id="{AE567943-AE2F-459A-9AD0-68FFBC6304D1}"/>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20" name="Straight Connector 819">
                  <a:extLst>
                    <a:ext uri="{FF2B5EF4-FFF2-40B4-BE49-F238E27FC236}">
                      <a16:creationId xmlns:a16="http://schemas.microsoft.com/office/drawing/2014/main" id="{F60B0065-3A98-4719-9C0C-2AF271E7B17C}"/>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21" name="Straight Connector 820">
                  <a:extLst>
                    <a:ext uri="{FF2B5EF4-FFF2-40B4-BE49-F238E27FC236}">
                      <a16:creationId xmlns:a16="http://schemas.microsoft.com/office/drawing/2014/main" id="{9A6A95AE-2B80-4001-B0C3-9F7755C82AA3}"/>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grpSp>
            <p:nvGrpSpPr>
              <p:cNvPr id="786" name="Group 785">
                <a:extLst>
                  <a:ext uri="{FF2B5EF4-FFF2-40B4-BE49-F238E27FC236}">
                    <a16:creationId xmlns:a16="http://schemas.microsoft.com/office/drawing/2014/main" id="{7209633D-12DA-48A6-8491-A3D83BBBA848}"/>
                  </a:ext>
                </a:extLst>
              </p:cNvPr>
              <p:cNvGrpSpPr/>
              <p:nvPr/>
            </p:nvGrpSpPr>
            <p:grpSpPr>
              <a:xfrm>
                <a:off x="2822896" y="1371596"/>
                <a:ext cx="4551027" cy="900421"/>
                <a:chOff x="3351402" y="1603693"/>
                <a:chExt cx="4551027" cy="900421"/>
              </a:xfrm>
              <a:grpFill/>
            </p:grpSpPr>
            <p:cxnSp>
              <p:nvCxnSpPr>
                <p:cNvPr id="810" name="Straight Connector 809">
                  <a:extLst>
                    <a:ext uri="{FF2B5EF4-FFF2-40B4-BE49-F238E27FC236}">
                      <a16:creationId xmlns:a16="http://schemas.microsoft.com/office/drawing/2014/main" id="{783F89F7-935E-40E8-8819-FFCAF5337F80}"/>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11" name="Straight Connector 810">
                  <a:extLst>
                    <a:ext uri="{FF2B5EF4-FFF2-40B4-BE49-F238E27FC236}">
                      <a16:creationId xmlns:a16="http://schemas.microsoft.com/office/drawing/2014/main" id="{7ECEA06E-E78D-4F34-98B8-444CF2DDD951}"/>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12" name="Straight Connector 811">
                  <a:extLst>
                    <a:ext uri="{FF2B5EF4-FFF2-40B4-BE49-F238E27FC236}">
                      <a16:creationId xmlns:a16="http://schemas.microsoft.com/office/drawing/2014/main" id="{024194EB-ABD1-4B12-BA63-DF3ACA062CC6}"/>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13" name="Straight Connector 812">
                  <a:extLst>
                    <a:ext uri="{FF2B5EF4-FFF2-40B4-BE49-F238E27FC236}">
                      <a16:creationId xmlns:a16="http://schemas.microsoft.com/office/drawing/2014/main" id="{797CB66A-B97D-4B00-BC35-AE1D6E710AC8}"/>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14" name="Straight Connector 813">
                  <a:extLst>
                    <a:ext uri="{FF2B5EF4-FFF2-40B4-BE49-F238E27FC236}">
                      <a16:creationId xmlns:a16="http://schemas.microsoft.com/office/drawing/2014/main" id="{2BEAC9FA-CEF3-444F-AEA9-9E962BB79E2F}"/>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15" name="Straight Connector 814">
                  <a:extLst>
                    <a:ext uri="{FF2B5EF4-FFF2-40B4-BE49-F238E27FC236}">
                      <a16:creationId xmlns:a16="http://schemas.microsoft.com/office/drawing/2014/main" id="{9BB72D8A-D486-4844-844D-4219E071887C}"/>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grpSp>
            <p:nvGrpSpPr>
              <p:cNvPr id="787" name="Group 786">
                <a:extLst>
                  <a:ext uri="{FF2B5EF4-FFF2-40B4-BE49-F238E27FC236}">
                    <a16:creationId xmlns:a16="http://schemas.microsoft.com/office/drawing/2014/main" id="{864A9B4C-0159-4BD7-ABA9-229D4A3407C5}"/>
                  </a:ext>
                </a:extLst>
              </p:cNvPr>
              <p:cNvGrpSpPr/>
              <p:nvPr/>
            </p:nvGrpSpPr>
            <p:grpSpPr>
              <a:xfrm>
                <a:off x="1942053" y="2272012"/>
                <a:ext cx="4551027" cy="900421"/>
                <a:chOff x="3351402" y="1603693"/>
                <a:chExt cx="4551027" cy="900421"/>
              </a:xfrm>
              <a:grpFill/>
            </p:grpSpPr>
            <p:cxnSp>
              <p:nvCxnSpPr>
                <p:cNvPr id="804" name="Straight Connector 803">
                  <a:extLst>
                    <a:ext uri="{FF2B5EF4-FFF2-40B4-BE49-F238E27FC236}">
                      <a16:creationId xmlns:a16="http://schemas.microsoft.com/office/drawing/2014/main" id="{7FFD0D9B-7B94-470F-AD28-58D161A4D42A}"/>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05" name="Straight Connector 804">
                  <a:extLst>
                    <a:ext uri="{FF2B5EF4-FFF2-40B4-BE49-F238E27FC236}">
                      <a16:creationId xmlns:a16="http://schemas.microsoft.com/office/drawing/2014/main" id="{2F548BEA-2986-4238-8AD8-0DA98CB6AAD3}"/>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06" name="Straight Connector 805">
                  <a:extLst>
                    <a:ext uri="{FF2B5EF4-FFF2-40B4-BE49-F238E27FC236}">
                      <a16:creationId xmlns:a16="http://schemas.microsoft.com/office/drawing/2014/main" id="{B21EEC5E-C57A-4A6B-AE28-0B7BABD16C35}"/>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07" name="Straight Connector 806">
                  <a:extLst>
                    <a:ext uri="{FF2B5EF4-FFF2-40B4-BE49-F238E27FC236}">
                      <a16:creationId xmlns:a16="http://schemas.microsoft.com/office/drawing/2014/main" id="{0788DB80-141F-4A84-8FAE-5B5A67D24693}"/>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08" name="Straight Connector 807">
                  <a:extLst>
                    <a:ext uri="{FF2B5EF4-FFF2-40B4-BE49-F238E27FC236}">
                      <a16:creationId xmlns:a16="http://schemas.microsoft.com/office/drawing/2014/main" id="{47C2AD67-1527-4B0C-BF18-25AEEDDCA247}"/>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809" name="Straight Connector 808">
                  <a:extLst>
                    <a:ext uri="{FF2B5EF4-FFF2-40B4-BE49-F238E27FC236}">
                      <a16:creationId xmlns:a16="http://schemas.microsoft.com/office/drawing/2014/main" id="{B32BBF7E-E881-497E-ADE5-51A2F2AFA303}"/>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sp>
            <p:nvSpPr>
              <p:cNvPr id="788" name="Oval 787">
                <a:extLst>
                  <a:ext uri="{FF2B5EF4-FFF2-40B4-BE49-F238E27FC236}">
                    <a16:creationId xmlns:a16="http://schemas.microsoft.com/office/drawing/2014/main" id="{B240B8EE-89FD-40A1-8D45-D1B8A5AB282C}"/>
                  </a:ext>
                </a:extLst>
              </p:cNvPr>
              <p:cNvSpPr/>
              <p:nvPr/>
            </p:nvSpPr>
            <p:spPr>
              <a:xfrm>
                <a:off x="4309145"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CD1A0491-AFD9-4142-864E-E87C6F4768C5}"/>
                  </a:ext>
                </a:extLst>
              </p:cNvPr>
              <p:cNvSpPr/>
              <p:nvPr/>
            </p:nvSpPr>
            <p:spPr>
              <a:xfrm>
                <a:off x="7894039"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0" name="Oval 789">
                <a:extLst>
                  <a:ext uri="{FF2B5EF4-FFF2-40B4-BE49-F238E27FC236}">
                    <a16:creationId xmlns:a16="http://schemas.microsoft.com/office/drawing/2014/main" id="{8E744382-2C57-4B08-9264-E40538E26731}"/>
                  </a:ext>
                </a:extLst>
              </p:cNvPr>
              <p:cNvSpPr/>
              <p:nvPr/>
            </p:nvSpPr>
            <p:spPr>
              <a:xfrm>
                <a:off x="6666450"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1" name="Oval 790">
                <a:extLst>
                  <a:ext uri="{FF2B5EF4-FFF2-40B4-BE49-F238E27FC236}">
                    <a16:creationId xmlns:a16="http://schemas.microsoft.com/office/drawing/2014/main" id="{32606762-5EF5-4C06-8736-8FFBDB7A87C2}"/>
                  </a:ext>
                </a:extLst>
              </p:cNvPr>
              <p:cNvSpPr/>
              <p:nvPr/>
            </p:nvSpPr>
            <p:spPr>
              <a:xfrm>
                <a:off x="5427678"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2" name="Oval 791">
                <a:extLst>
                  <a:ext uri="{FF2B5EF4-FFF2-40B4-BE49-F238E27FC236}">
                    <a16:creationId xmlns:a16="http://schemas.microsoft.com/office/drawing/2014/main" id="{BB44977E-7338-460A-AB3E-28E915E9DB33}"/>
                  </a:ext>
                </a:extLst>
              </p:cNvPr>
              <p:cNvSpPr/>
              <p:nvPr/>
            </p:nvSpPr>
            <p:spPr>
              <a:xfrm>
                <a:off x="5269684" y="294172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3" name="Oval 792">
                <a:extLst>
                  <a:ext uri="{FF2B5EF4-FFF2-40B4-BE49-F238E27FC236}">
                    <a16:creationId xmlns:a16="http://schemas.microsoft.com/office/drawing/2014/main" id="{528776A8-7EAA-4D8E-A1F3-8C81E89899AD}"/>
                  </a:ext>
                </a:extLst>
              </p:cNvPr>
              <p:cNvSpPr/>
              <p:nvPr/>
            </p:nvSpPr>
            <p:spPr>
              <a:xfrm>
                <a:off x="4114798" y="2938245"/>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4" name="Oval 793">
                <a:extLst>
                  <a:ext uri="{FF2B5EF4-FFF2-40B4-BE49-F238E27FC236}">
                    <a16:creationId xmlns:a16="http://schemas.microsoft.com/office/drawing/2014/main" id="{3D7DA166-31DA-451A-B111-FDC1C215B8E0}"/>
                  </a:ext>
                </a:extLst>
              </p:cNvPr>
              <p:cNvSpPr/>
              <p:nvPr/>
            </p:nvSpPr>
            <p:spPr>
              <a:xfrm>
                <a:off x="2965506" y="29354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5" name="Oval 794">
                <a:extLst>
                  <a:ext uri="{FF2B5EF4-FFF2-40B4-BE49-F238E27FC236}">
                    <a16:creationId xmlns:a16="http://schemas.microsoft.com/office/drawing/2014/main" id="{15D771D6-4346-409F-8CF2-897987CE7C05}"/>
                  </a:ext>
                </a:extLst>
              </p:cNvPr>
              <p:cNvSpPr/>
              <p:nvPr/>
            </p:nvSpPr>
            <p:spPr>
              <a:xfrm>
                <a:off x="1905000" y="29354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6" name="Oval 795">
                <a:extLst>
                  <a:ext uri="{FF2B5EF4-FFF2-40B4-BE49-F238E27FC236}">
                    <a16:creationId xmlns:a16="http://schemas.microsoft.com/office/drawing/2014/main" id="{32E5721B-1A32-4E35-A591-F95B3696BC43}"/>
                  </a:ext>
                </a:extLst>
              </p:cNvPr>
              <p:cNvSpPr/>
              <p:nvPr/>
            </p:nvSpPr>
            <p:spPr>
              <a:xfrm>
                <a:off x="6059648"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97" name="Oval 796">
                <a:extLst>
                  <a:ext uri="{FF2B5EF4-FFF2-40B4-BE49-F238E27FC236}">
                    <a16:creationId xmlns:a16="http://schemas.microsoft.com/office/drawing/2014/main" id="{4D86A7D5-778E-449F-8D40-79D7D34A690F}"/>
                  </a:ext>
                </a:extLst>
              </p:cNvPr>
              <p:cNvSpPr/>
              <p:nvPr/>
            </p:nvSpPr>
            <p:spPr>
              <a:xfrm>
                <a:off x="4894276"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C887C3C7-7DBB-4C76-8366-384BB6957329}"/>
                  </a:ext>
                </a:extLst>
              </p:cNvPr>
              <p:cNvSpPr/>
              <p:nvPr/>
            </p:nvSpPr>
            <p:spPr>
              <a:xfrm>
                <a:off x="3800212"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9" name="Oval 798">
                <a:extLst>
                  <a:ext uri="{FF2B5EF4-FFF2-40B4-BE49-F238E27FC236}">
                    <a16:creationId xmlns:a16="http://schemas.microsoft.com/office/drawing/2014/main" id="{803D84B6-D75B-4E0C-BC38-15E6EF584DF9}"/>
                  </a:ext>
                </a:extLst>
              </p:cNvPr>
              <p:cNvSpPr/>
              <p:nvPr/>
            </p:nvSpPr>
            <p:spPr>
              <a:xfrm>
                <a:off x="2664205" y="2025237"/>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4B9E86EF-F633-467A-8AA6-3C8989144C4F}"/>
                  </a:ext>
                </a:extLst>
              </p:cNvPr>
              <p:cNvSpPr/>
              <p:nvPr/>
            </p:nvSpPr>
            <p:spPr>
              <a:xfrm>
                <a:off x="6941190" y="11751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AF0DBEE5-9017-4384-A2FA-A094902F8C8B}"/>
                  </a:ext>
                </a:extLst>
              </p:cNvPr>
              <p:cNvSpPr/>
              <p:nvPr/>
            </p:nvSpPr>
            <p:spPr>
              <a:xfrm>
                <a:off x="5779313" y="11751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2CC63B24-27DD-4E3C-A354-B33A960394FA}"/>
                  </a:ext>
                </a:extLst>
              </p:cNvPr>
              <p:cNvSpPr/>
              <p:nvPr/>
            </p:nvSpPr>
            <p:spPr>
              <a:xfrm>
                <a:off x="4551025" y="1175152"/>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8CB8CDBD-DBF1-4159-848C-1C779B92C58D}"/>
                  </a:ext>
                </a:extLst>
              </p:cNvPr>
              <p:cNvSpPr/>
              <p:nvPr/>
            </p:nvSpPr>
            <p:spPr>
              <a:xfrm>
                <a:off x="3474439" y="1175153"/>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715" name="Group 714">
              <a:extLst>
                <a:ext uri="{FF2B5EF4-FFF2-40B4-BE49-F238E27FC236}">
                  <a16:creationId xmlns:a16="http://schemas.microsoft.com/office/drawing/2014/main" id="{944CF233-8202-404E-BDAB-9760DD1632C9}"/>
                </a:ext>
              </a:extLst>
            </p:cNvPr>
            <p:cNvGrpSpPr/>
            <p:nvPr/>
          </p:nvGrpSpPr>
          <p:grpSpPr>
            <a:xfrm>
              <a:off x="430501" y="3559366"/>
              <a:ext cx="6591004" cy="1367402"/>
              <a:chOff x="1905001" y="224401"/>
              <a:chExt cx="6497975" cy="3210864"/>
            </a:xfrm>
            <a:solidFill>
              <a:srgbClr val="C00000">
                <a:shade val="30000"/>
                <a:satMod val="115000"/>
              </a:srgbClr>
            </a:solidFill>
            <a:effectLst>
              <a:outerShdw blurRad="50800" dist="38100" dir="8100000" algn="tr" rotWithShape="0">
                <a:prstClr val="black">
                  <a:alpha val="40000"/>
                </a:prstClr>
              </a:outerShdw>
            </a:effectLst>
          </p:grpSpPr>
          <p:grpSp>
            <p:nvGrpSpPr>
              <p:cNvPr id="748" name="Group 747">
                <a:extLst>
                  <a:ext uri="{FF2B5EF4-FFF2-40B4-BE49-F238E27FC236}">
                    <a16:creationId xmlns:a16="http://schemas.microsoft.com/office/drawing/2014/main" id="{E203B64B-7F8D-45FC-A857-05CC4DC3F67D}"/>
                  </a:ext>
                </a:extLst>
              </p:cNvPr>
              <p:cNvGrpSpPr/>
              <p:nvPr/>
            </p:nvGrpSpPr>
            <p:grpSpPr>
              <a:xfrm>
                <a:off x="3699546" y="471175"/>
                <a:ext cx="4551029" cy="900419"/>
                <a:chOff x="3351402" y="1603693"/>
                <a:chExt cx="4551027" cy="900421"/>
              </a:xfrm>
              <a:grpFill/>
            </p:grpSpPr>
            <p:cxnSp>
              <p:nvCxnSpPr>
                <p:cNvPr id="779" name="Straight Connector 778">
                  <a:extLst>
                    <a:ext uri="{FF2B5EF4-FFF2-40B4-BE49-F238E27FC236}">
                      <a16:creationId xmlns:a16="http://schemas.microsoft.com/office/drawing/2014/main" id="{DA8029F4-34B8-4D81-9CDB-A5DE43CF1EC8}"/>
                    </a:ext>
                  </a:extLst>
                </p:cNvPr>
                <p:cNvCxnSpPr>
                  <a:cxnSpLocks/>
                </p:cNvCxnSpPr>
                <p:nvPr/>
              </p:nvCxnSpPr>
              <p:spPr>
                <a:xfrm>
                  <a:off x="3351402" y="2504114"/>
                  <a:ext cx="3674378"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80" name="Straight Connector 779">
                  <a:extLst>
                    <a:ext uri="{FF2B5EF4-FFF2-40B4-BE49-F238E27FC236}">
                      <a16:creationId xmlns:a16="http://schemas.microsoft.com/office/drawing/2014/main" id="{F680D3DF-F326-4024-9131-8A68B504363F}"/>
                    </a:ext>
                  </a:extLst>
                </p:cNvPr>
                <p:cNvCxnSpPr>
                  <a:cxnSpLocks/>
                </p:cNvCxnSpPr>
                <p:nvPr/>
              </p:nvCxnSpPr>
              <p:spPr>
                <a:xfrm>
                  <a:off x="4265802" y="1603695"/>
                  <a:ext cx="3636627"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81" name="Straight Connector 780">
                  <a:extLst>
                    <a:ext uri="{FF2B5EF4-FFF2-40B4-BE49-F238E27FC236}">
                      <a16:creationId xmlns:a16="http://schemas.microsoft.com/office/drawing/2014/main" id="{8AE94F01-0315-49C1-940A-A221A672F3DC}"/>
                    </a:ext>
                  </a:extLst>
                </p:cNvPr>
                <p:cNvCxnSpPr/>
                <p:nvPr/>
              </p:nvCxnSpPr>
              <p:spPr>
                <a:xfrm flipH="1">
                  <a:off x="3380763" y="1603695"/>
                  <a:ext cx="88503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82" name="Straight Connector 781">
                  <a:extLst>
                    <a:ext uri="{FF2B5EF4-FFF2-40B4-BE49-F238E27FC236}">
                      <a16:creationId xmlns:a16="http://schemas.microsoft.com/office/drawing/2014/main" id="{1ADF9FE2-8667-40CD-9907-CB974FB4C536}"/>
                    </a:ext>
                  </a:extLst>
                </p:cNvPr>
                <p:cNvCxnSpPr/>
                <p:nvPr/>
              </p:nvCxnSpPr>
              <p:spPr>
                <a:xfrm flipH="1">
                  <a:off x="7025780" y="1603695"/>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83" name="Straight Connector 782">
                  <a:extLst>
                    <a:ext uri="{FF2B5EF4-FFF2-40B4-BE49-F238E27FC236}">
                      <a16:creationId xmlns:a16="http://schemas.microsoft.com/office/drawing/2014/main" id="{A342484A-FD63-4781-B729-25DE7C46A27D}"/>
                    </a:ext>
                  </a:extLst>
                </p:cNvPr>
                <p:cNvCxnSpPr/>
                <p:nvPr/>
              </p:nvCxnSpPr>
              <p:spPr>
                <a:xfrm flipH="1">
                  <a:off x="4570602" y="1603694"/>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84" name="Straight Connector 783">
                  <a:extLst>
                    <a:ext uri="{FF2B5EF4-FFF2-40B4-BE49-F238E27FC236}">
                      <a16:creationId xmlns:a16="http://schemas.microsoft.com/office/drawing/2014/main" id="{0E87F19E-333E-4EA9-82FB-E6F0C910AA91}"/>
                    </a:ext>
                  </a:extLst>
                </p:cNvPr>
                <p:cNvCxnSpPr/>
                <p:nvPr/>
              </p:nvCxnSpPr>
              <p:spPr>
                <a:xfrm flipH="1">
                  <a:off x="5752051" y="1603693"/>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grpSp>
          <p:grpSp>
            <p:nvGrpSpPr>
              <p:cNvPr id="749" name="Group 748">
                <a:extLst>
                  <a:ext uri="{FF2B5EF4-FFF2-40B4-BE49-F238E27FC236}">
                    <a16:creationId xmlns:a16="http://schemas.microsoft.com/office/drawing/2014/main" id="{E156D2EC-6DEA-4D04-BDF8-93F3AEDE4502}"/>
                  </a:ext>
                </a:extLst>
              </p:cNvPr>
              <p:cNvGrpSpPr/>
              <p:nvPr/>
            </p:nvGrpSpPr>
            <p:grpSpPr>
              <a:xfrm>
                <a:off x="2822897" y="1371592"/>
                <a:ext cx="4551029" cy="900419"/>
                <a:chOff x="3351402" y="1603693"/>
                <a:chExt cx="4551027" cy="900421"/>
              </a:xfrm>
              <a:grpFill/>
            </p:grpSpPr>
            <p:cxnSp>
              <p:nvCxnSpPr>
                <p:cNvPr id="773" name="Straight Connector 772">
                  <a:extLst>
                    <a:ext uri="{FF2B5EF4-FFF2-40B4-BE49-F238E27FC236}">
                      <a16:creationId xmlns:a16="http://schemas.microsoft.com/office/drawing/2014/main" id="{767093B7-5761-475B-8C95-27457D2BA2E2}"/>
                    </a:ext>
                  </a:extLst>
                </p:cNvPr>
                <p:cNvCxnSpPr>
                  <a:cxnSpLocks/>
                </p:cNvCxnSpPr>
                <p:nvPr/>
              </p:nvCxnSpPr>
              <p:spPr>
                <a:xfrm>
                  <a:off x="3351402" y="2504114"/>
                  <a:ext cx="3674378"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74" name="Straight Connector 773">
                  <a:extLst>
                    <a:ext uri="{FF2B5EF4-FFF2-40B4-BE49-F238E27FC236}">
                      <a16:creationId xmlns:a16="http://schemas.microsoft.com/office/drawing/2014/main" id="{6CDE33AF-DC10-40B7-8B17-B877A09932D7}"/>
                    </a:ext>
                  </a:extLst>
                </p:cNvPr>
                <p:cNvCxnSpPr>
                  <a:cxnSpLocks/>
                </p:cNvCxnSpPr>
                <p:nvPr/>
              </p:nvCxnSpPr>
              <p:spPr>
                <a:xfrm>
                  <a:off x="4265802" y="1603695"/>
                  <a:ext cx="3636627"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75" name="Straight Connector 774">
                  <a:extLst>
                    <a:ext uri="{FF2B5EF4-FFF2-40B4-BE49-F238E27FC236}">
                      <a16:creationId xmlns:a16="http://schemas.microsoft.com/office/drawing/2014/main" id="{E588DA15-9E2D-4622-B800-B8101D6EF6F3}"/>
                    </a:ext>
                  </a:extLst>
                </p:cNvPr>
                <p:cNvCxnSpPr/>
                <p:nvPr/>
              </p:nvCxnSpPr>
              <p:spPr>
                <a:xfrm flipH="1">
                  <a:off x="3380763" y="1603695"/>
                  <a:ext cx="88503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76" name="Straight Connector 775">
                  <a:extLst>
                    <a:ext uri="{FF2B5EF4-FFF2-40B4-BE49-F238E27FC236}">
                      <a16:creationId xmlns:a16="http://schemas.microsoft.com/office/drawing/2014/main" id="{7B1D77D7-D759-4781-A85B-B6FB633A4857}"/>
                    </a:ext>
                  </a:extLst>
                </p:cNvPr>
                <p:cNvCxnSpPr/>
                <p:nvPr/>
              </p:nvCxnSpPr>
              <p:spPr>
                <a:xfrm flipH="1">
                  <a:off x="7025780" y="1603695"/>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77" name="Straight Connector 776">
                  <a:extLst>
                    <a:ext uri="{FF2B5EF4-FFF2-40B4-BE49-F238E27FC236}">
                      <a16:creationId xmlns:a16="http://schemas.microsoft.com/office/drawing/2014/main" id="{816191AD-EFFA-42D1-BFB6-58F5CD5CB35F}"/>
                    </a:ext>
                  </a:extLst>
                </p:cNvPr>
                <p:cNvCxnSpPr/>
                <p:nvPr/>
              </p:nvCxnSpPr>
              <p:spPr>
                <a:xfrm flipH="1">
                  <a:off x="4570602" y="1603694"/>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78" name="Straight Connector 777">
                  <a:extLst>
                    <a:ext uri="{FF2B5EF4-FFF2-40B4-BE49-F238E27FC236}">
                      <a16:creationId xmlns:a16="http://schemas.microsoft.com/office/drawing/2014/main" id="{7DDD64CB-F046-4E7D-9ABB-1DF7D93FF5C0}"/>
                    </a:ext>
                  </a:extLst>
                </p:cNvPr>
                <p:cNvCxnSpPr/>
                <p:nvPr/>
              </p:nvCxnSpPr>
              <p:spPr>
                <a:xfrm flipH="1">
                  <a:off x="5752051" y="1603693"/>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grpSp>
          <p:grpSp>
            <p:nvGrpSpPr>
              <p:cNvPr id="750" name="Group 749">
                <a:extLst>
                  <a:ext uri="{FF2B5EF4-FFF2-40B4-BE49-F238E27FC236}">
                    <a16:creationId xmlns:a16="http://schemas.microsoft.com/office/drawing/2014/main" id="{7C062E99-6700-42E2-91B8-647433244283}"/>
                  </a:ext>
                </a:extLst>
              </p:cNvPr>
              <p:cNvGrpSpPr/>
              <p:nvPr/>
            </p:nvGrpSpPr>
            <p:grpSpPr>
              <a:xfrm>
                <a:off x="1942054" y="2272006"/>
                <a:ext cx="4551029" cy="900419"/>
                <a:chOff x="3351402" y="1603693"/>
                <a:chExt cx="4551027" cy="900421"/>
              </a:xfrm>
              <a:grpFill/>
            </p:grpSpPr>
            <p:cxnSp>
              <p:nvCxnSpPr>
                <p:cNvPr id="767" name="Straight Connector 766">
                  <a:extLst>
                    <a:ext uri="{FF2B5EF4-FFF2-40B4-BE49-F238E27FC236}">
                      <a16:creationId xmlns:a16="http://schemas.microsoft.com/office/drawing/2014/main" id="{A0434F1D-ACC9-4573-B693-88B4A60BACE1}"/>
                    </a:ext>
                  </a:extLst>
                </p:cNvPr>
                <p:cNvCxnSpPr>
                  <a:cxnSpLocks/>
                </p:cNvCxnSpPr>
                <p:nvPr/>
              </p:nvCxnSpPr>
              <p:spPr>
                <a:xfrm>
                  <a:off x="3351402" y="2504114"/>
                  <a:ext cx="3674378"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68" name="Straight Connector 767">
                  <a:extLst>
                    <a:ext uri="{FF2B5EF4-FFF2-40B4-BE49-F238E27FC236}">
                      <a16:creationId xmlns:a16="http://schemas.microsoft.com/office/drawing/2014/main" id="{3D32A261-2DA7-4536-BD62-D63704FFD83F}"/>
                    </a:ext>
                  </a:extLst>
                </p:cNvPr>
                <p:cNvCxnSpPr>
                  <a:cxnSpLocks/>
                </p:cNvCxnSpPr>
                <p:nvPr/>
              </p:nvCxnSpPr>
              <p:spPr>
                <a:xfrm>
                  <a:off x="4265802" y="1603695"/>
                  <a:ext cx="3636627"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69" name="Straight Connector 768">
                  <a:extLst>
                    <a:ext uri="{FF2B5EF4-FFF2-40B4-BE49-F238E27FC236}">
                      <a16:creationId xmlns:a16="http://schemas.microsoft.com/office/drawing/2014/main" id="{0D9C624B-1F4D-4F03-A612-C0453C981240}"/>
                    </a:ext>
                  </a:extLst>
                </p:cNvPr>
                <p:cNvCxnSpPr/>
                <p:nvPr/>
              </p:nvCxnSpPr>
              <p:spPr>
                <a:xfrm flipH="1">
                  <a:off x="3380763" y="1603695"/>
                  <a:ext cx="88503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70" name="Straight Connector 769">
                  <a:extLst>
                    <a:ext uri="{FF2B5EF4-FFF2-40B4-BE49-F238E27FC236}">
                      <a16:creationId xmlns:a16="http://schemas.microsoft.com/office/drawing/2014/main" id="{542F7BDE-C3D5-41E8-93FB-DDF4C2E90381}"/>
                    </a:ext>
                  </a:extLst>
                </p:cNvPr>
                <p:cNvCxnSpPr/>
                <p:nvPr/>
              </p:nvCxnSpPr>
              <p:spPr>
                <a:xfrm flipH="1">
                  <a:off x="7025780" y="1603695"/>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71" name="Straight Connector 770">
                  <a:extLst>
                    <a:ext uri="{FF2B5EF4-FFF2-40B4-BE49-F238E27FC236}">
                      <a16:creationId xmlns:a16="http://schemas.microsoft.com/office/drawing/2014/main" id="{B7EC3C4D-44EB-4E03-BD4E-32D760F889B5}"/>
                    </a:ext>
                  </a:extLst>
                </p:cNvPr>
                <p:cNvCxnSpPr/>
                <p:nvPr/>
              </p:nvCxnSpPr>
              <p:spPr>
                <a:xfrm flipH="1">
                  <a:off x="4570602" y="1603694"/>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772" name="Straight Connector 771">
                  <a:extLst>
                    <a:ext uri="{FF2B5EF4-FFF2-40B4-BE49-F238E27FC236}">
                      <a16:creationId xmlns:a16="http://schemas.microsoft.com/office/drawing/2014/main" id="{5903D22F-9897-4D39-B674-5B7B3D6FF6CB}"/>
                    </a:ext>
                  </a:extLst>
                </p:cNvPr>
                <p:cNvCxnSpPr/>
                <p:nvPr/>
              </p:nvCxnSpPr>
              <p:spPr>
                <a:xfrm flipH="1">
                  <a:off x="5752051" y="1603693"/>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grpSp>
          <p:sp>
            <p:nvSpPr>
              <p:cNvPr id="751" name="Oval 750">
                <a:extLst>
                  <a:ext uri="{FF2B5EF4-FFF2-40B4-BE49-F238E27FC236}">
                    <a16:creationId xmlns:a16="http://schemas.microsoft.com/office/drawing/2014/main" id="{A7AB34BD-7C94-4B39-9AC0-E4E5AF9A3107}"/>
                  </a:ext>
                </a:extLst>
              </p:cNvPr>
              <p:cNvSpPr/>
              <p:nvPr/>
            </p:nvSpPr>
            <p:spPr>
              <a:xfrm>
                <a:off x="4309147" y="224401"/>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FA04F379-B28B-4929-9956-933BA7C0FC46}"/>
                  </a:ext>
                </a:extLst>
              </p:cNvPr>
              <p:cNvSpPr/>
              <p:nvPr/>
            </p:nvSpPr>
            <p:spPr>
              <a:xfrm>
                <a:off x="7894043" y="224401"/>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2207D139-6F1B-4330-A28A-6B5FB4A2000F}"/>
                  </a:ext>
                </a:extLst>
              </p:cNvPr>
              <p:cNvSpPr/>
              <p:nvPr/>
            </p:nvSpPr>
            <p:spPr>
              <a:xfrm>
                <a:off x="6666452" y="224401"/>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769F57C9-7318-4CB0-B17B-874131768F66}"/>
                  </a:ext>
                </a:extLst>
              </p:cNvPr>
              <p:cNvSpPr/>
              <p:nvPr/>
            </p:nvSpPr>
            <p:spPr>
              <a:xfrm>
                <a:off x="5427680" y="224401"/>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F2FD7D5E-00B5-4BDA-95F8-01C7B955B097}"/>
                  </a:ext>
                </a:extLst>
              </p:cNvPr>
              <p:cNvSpPr/>
              <p:nvPr/>
            </p:nvSpPr>
            <p:spPr>
              <a:xfrm>
                <a:off x="5269686" y="2941717"/>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20DFAEE6-CE76-4FFF-BE9D-4BC242214A4B}"/>
                  </a:ext>
                </a:extLst>
              </p:cNvPr>
              <p:cNvSpPr/>
              <p:nvPr/>
            </p:nvSpPr>
            <p:spPr>
              <a:xfrm>
                <a:off x="4114800" y="2938237"/>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E42DD8B5-99A3-4EDD-947C-44FA7F2FDFDB}"/>
                  </a:ext>
                </a:extLst>
              </p:cNvPr>
              <p:cNvSpPr/>
              <p:nvPr/>
            </p:nvSpPr>
            <p:spPr>
              <a:xfrm>
                <a:off x="2965507" y="2935443"/>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7DC4A8F8-BBC1-486D-A647-7D5561285C75}"/>
                  </a:ext>
                </a:extLst>
              </p:cNvPr>
              <p:cNvSpPr/>
              <p:nvPr/>
            </p:nvSpPr>
            <p:spPr>
              <a:xfrm>
                <a:off x="1905001" y="2935443"/>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B72A3CF1-EAB4-43E5-8239-E89568DAAAB5}"/>
                  </a:ext>
                </a:extLst>
              </p:cNvPr>
              <p:cNvSpPr/>
              <p:nvPr/>
            </p:nvSpPr>
            <p:spPr>
              <a:xfrm>
                <a:off x="6059651" y="2025230"/>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60" name="Oval 759">
                <a:extLst>
                  <a:ext uri="{FF2B5EF4-FFF2-40B4-BE49-F238E27FC236}">
                    <a16:creationId xmlns:a16="http://schemas.microsoft.com/office/drawing/2014/main" id="{9AE2D608-B73D-4583-86CE-A27D5669F9E2}"/>
                  </a:ext>
                </a:extLst>
              </p:cNvPr>
              <p:cNvSpPr/>
              <p:nvPr/>
            </p:nvSpPr>
            <p:spPr>
              <a:xfrm>
                <a:off x="4894278" y="2025230"/>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3E7F68D8-68E8-4FB3-8F36-5147BFE1312A}"/>
                  </a:ext>
                </a:extLst>
              </p:cNvPr>
              <p:cNvSpPr/>
              <p:nvPr/>
            </p:nvSpPr>
            <p:spPr>
              <a:xfrm>
                <a:off x="3800214" y="2025230"/>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E345F751-9D24-4E32-AE34-324378A58D72}"/>
                  </a:ext>
                </a:extLst>
              </p:cNvPr>
              <p:cNvSpPr/>
              <p:nvPr/>
            </p:nvSpPr>
            <p:spPr>
              <a:xfrm>
                <a:off x="2664206" y="2025232"/>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FACC789B-5E24-4048-ABFC-B653E5C0FA84}"/>
                  </a:ext>
                </a:extLst>
              </p:cNvPr>
              <p:cNvSpPr/>
              <p:nvPr/>
            </p:nvSpPr>
            <p:spPr>
              <a:xfrm>
                <a:off x="6941193" y="1175148"/>
                <a:ext cx="508933" cy="493549"/>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9C443F63-EF09-4E8C-A219-A41220AC8518}"/>
                  </a:ext>
                </a:extLst>
              </p:cNvPr>
              <p:cNvSpPr/>
              <p:nvPr/>
            </p:nvSpPr>
            <p:spPr>
              <a:xfrm>
                <a:off x="5779315" y="1175150"/>
                <a:ext cx="508933" cy="493549"/>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C3C94C3F-6A44-4BF7-BC08-661B99D15D76}"/>
                  </a:ext>
                </a:extLst>
              </p:cNvPr>
              <p:cNvSpPr/>
              <p:nvPr/>
            </p:nvSpPr>
            <p:spPr>
              <a:xfrm>
                <a:off x="4551028" y="1175152"/>
                <a:ext cx="508933" cy="493549"/>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2978E38B-88FB-44A1-9810-BBBB871B7164}"/>
                  </a:ext>
                </a:extLst>
              </p:cNvPr>
              <p:cNvSpPr/>
              <p:nvPr/>
            </p:nvSpPr>
            <p:spPr>
              <a:xfrm>
                <a:off x="3474439" y="1175152"/>
                <a:ext cx="508933" cy="493549"/>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cxnSp>
          <p:nvCxnSpPr>
            <p:cNvPr id="716" name="Straight Connector 715">
              <a:extLst>
                <a:ext uri="{FF2B5EF4-FFF2-40B4-BE49-F238E27FC236}">
                  <a16:creationId xmlns:a16="http://schemas.microsoft.com/office/drawing/2014/main" id="{A22E7138-474E-4916-9A37-1336B9E946E7}"/>
                </a:ext>
              </a:extLst>
            </p:cNvPr>
            <p:cNvCxnSpPr>
              <a:cxnSpLocks/>
            </p:cNvCxnSpPr>
            <p:nvPr/>
          </p:nvCxnSpPr>
          <p:spPr>
            <a:xfrm flipH="1">
              <a:off x="4252117" y="478240"/>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17" name="Straight Connector 716">
              <a:extLst>
                <a:ext uri="{FF2B5EF4-FFF2-40B4-BE49-F238E27FC236}">
                  <a16:creationId xmlns:a16="http://schemas.microsoft.com/office/drawing/2014/main" id="{1BEDFD72-E405-46CC-B779-B47B4C08FD3F}"/>
                </a:ext>
              </a:extLst>
            </p:cNvPr>
            <p:cNvCxnSpPr>
              <a:cxnSpLocks/>
            </p:cNvCxnSpPr>
            <p:nvPr/>
          </p:nvCxnSpPr>
          <p:spPr>
            <a:xfrm flipH="1">
              <a:off x="5537061" y="478240"/>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18" name="Straight Connector 717">
              <a:extLst>
                <a:ext uri="{FF2B5EF4-FFF2-40B4-BE49-F238E27FC236}">
                  <a16:creationId xmlns:a16="http://schemas.microsoft.com/office/drawing/2014/main" id="{42B8EF76-67DC-4703-B4A4-6ED7E94DE9ED}"/>
                </a:ext>
              </a:extLst>
            </p:cNvPr>
            <p:cNvCxnSpPr>
              <a:cxnSpLocks/>
            </p:cNvCxnSpPr>
            <p:nvPr/>
          </p:nvCxnSpPr>
          <p:spPr>
            <a:xfrm flipH="1">
              <a:off x="6789830" y="496433"/>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19" name="Straight Connector 718">
              <a:extLst>
                <a:ext uri="{FF2B5EF4-FFF2-40B4-BE49-F238E27FC236}">
                  <a16:creationId xmlns:a16="http://schemas.microsoft.com/office/drawing/2014/main" id="{53CE74EE-F6B9-4FCA-A01B-4013E7A22831}"/>
                </a:ext>
              </a:extLst>
            </p:cNvPr>
            <p:cNvCxnSpPr>
              <a:cxnSpLocks/>
            </p:cNvCxnSpPr>
            <p:nvPr/>
          </p:nvCxnSpPr>
          <p:spPr>
            <a:xfrm flipH="1">
              <a:off x="3107522" y="478240"/>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20" name="Straight Connector 719">
              <a:extLst>
                <a:ext uri="{FF2B5EF4-FFF2-40B4-BE49-F238E27FC236}">
                  <a16:creationId xmlns:a16="http://schemas.microsoft.com/office/drawing/2014/main" id="{026975D1-BE26-4379-BCCA-E6F85FE52C40}"/>
                </a:ext>
              </a:extLst>
            </p:cNvPr>
            <p:cNvCxnSpPr>
              <a:cxnSpLocks/>
            </p:cNvCxnSpPr>
            <p:nvPr/>
          </p:nvCxnSpPr>
          <p:spPr>
            <a:xfrm flipH="1">
              <a:off x="2293507" y="883131"/>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21" name="Straight Connector 720">
              <a:extLst>
                <a:ext uri="{FF2B5EF4-FFF2-40B4-BE49-F238E27FC236}">
                  <a16:creationId xmlns:a16="http://schemas.microsoft.com/office/drawing/2014/main" id="{109314C6-152A-4612-B0E7-072ABB9A24F8}"/>
                </a:ext>
              </a:extLst>
            </p:cNvPr>
            <p:cNvCxnSpPr>
              <a:cxnSpLocks/>
            </p:cNvCxnSpPr>
            <p:nvPr/>
          </p:nvCxnSpPr>
          <p:spPr>
            <a:xfrm flipH="1">
              <a:off x="3391257" y="883131"/>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22" name="Straight Connector 721">
              <a:extLst>
                <a:ext uri="{FF2B5EF4-FFF2-40B4-BE49-F238E27FC236}">
                  <a16:creationId xmlns:a16="http://schemas.microsoft.com/office/drawing/2014/main" id="{4A4C7B7C-AFA4-4DAB-ABDB-615B2C98709D}"/>
                </a:ext>
              </a:extLst>
            </p:cNvPr>
            <p:cNvCxnSpPr>
              <a:cxnSpLocks/>
            </p:cNvCxnSpPr>
            <p:nvPr/>
          </p:nvCxnSpPr>
          <p:spPr>
            <a:xfrm flipH="1">
              <a:off x="4639256" y="901324"/>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23" name="Straight Connector 722">
              <a:extLst>
                <a:ext uri="{FF2B5EF4-FFF2-40B4-BE49-F238E27FC236}">
                  <a16:creationId xmlns:a16="http://schemas.microsoft.com/office/drawing/2014/main" id="{9A5D3C00-FEAC-4BA4-86E2-76F2D0CBFA1B}"/>
                </a:ext>
              </a:extLst>
            </p:cNvPr>
            <p:cNvCxnSpPr>
              <a:cxnSpLocks/>
            </p:cNvCxnSpPr>
            <p:nvPr/>
          </p:nvCxnSpPr>
          <p:spPr>
            <a:xfrm flipH="1">
              <a:off x="5837620" y="899812"/>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24" name="Straight Connector 723">
              <a:extLst>
                <a:ext uri="{FF2B5EF4-FFF2-40B4-BE49-F238E27FC236}">
                  <a16:creationId xmlns:a16="http://schemas.microsoft.com/office/drawing/2014/main" id="{E3830942-BC46-4308-917D-689C9D4A42CC}"/>
                </a:ext>
              </a:extLst>
            </p:cNvPr>
            <p:cNvCxnSpPr>
              <a:cxnSpLocks/>
            </p:cNvCxnSpPr>
            <p:nvPr/>
          </p:nvCxnSpPr>
          <p:spPr>
            <a:xfrm flipH="1">
              <a:off x="2619835" y="1245153"/>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25" name="Straight Connector 724">
              <a:extLst>
                <a:ext uri="{FF2B5EF4-FFF2-40B4-BE49-F238E27FC236}">
                  <a16:creationId xmlns:a16="http://schemas.microsoft.com/office/drawing/2014/main" id="{F1EC4429-92C0-46C9-AA14-BBA2C8EE8FD3}"/>
                </a:ext>
              </a:extLst>
            </p:cNvPr>
            <p:cNvCxnSpPr>
              <a:cxnSpLocks/>
            </p:cNvCxnSpPr>
            <p:nvPr/>
          </p:nvCxnSpPr>
          <p:spPr>
            <a:xfrm flipH="1">
              <a:off x="3743239" y="1245153"/>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26" name="Straight Connector 725">
              <a:extLst>
                <a:ext uri="{FF2B5EF4-FFF2-40B4-BE49-F238E27FC236}">
                  <a16:creationId xmlns:a16="http://schemas.microsoft.com/office/drawing/2014/main" id="{C3C304E2-C6BE-4543-96B7-B258803CCC37}"/>
                </a:ext>
              </a:extLst>
            </p:cNvPr>
            <p:cNvCxnSpPr>
              <a:cxnSpLocks/>
            </p:cNvCxnSpPr>
            <p:nvPr/>
          </p:nvCxnSpPr>
          <p:spPr>
            <a:xfrm flipH="1">
              <a:off x="4917169" y="1245153"/>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27" name="Straight Connector 726">
              <a:extLst>
                <a:ext uri="{FF2B5EF4-FFF2-40B4-BE49-F238E27FC236}">
                  <a16:creationId xmlns:a16="http://schemas.microsoft.com/office/drawing/2014/main" id="{0F797997-CAEF-4B79-A690-83A12E5FBF30}"/>
                </a:ext>
              </a:extLst>
            </p:cNvPr>
            <p:cNvCxnSpPr>
              <a:cxnSpLocks/>
            </p:cNvCxnSpPr>
            <p:nvPr/>
          </p:nvCxnSpPr>
          <p:spPr>
            <a:xfrm flipH="1">
              <a:off x="2931877" y="1635456"/>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28" name="Straight Connector 727">
              <a:extLst>
                <a:ext uri="{FF2B5EF4-FFF2-40B4-BE49-F238E27FC236}">
                  <a16:creationId xmlns:a16="http://schemas.microsoft.com/office/drawing/2014/main" id="{D2D8FBC8-846B-4D10-9CB0-5145B9A4F409}"/>
                </a:ext>
              </a:extLst>
            </p:cNvPr>
            <p:cNvCxnSpPr>
              <a:cxnSpLocks/>
            </p:cNvCxnSpPr>
            <p:nvPr/>
          </p:nvCxnSpPr>
          <p:spPr>
            <a:xfrm flipH="1">
              <a:off x="4101838" y="1632785"/>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29" name="Straight Connector 728">
              <a:extLst>
                <a:ext uri="{FF2B5EF4-FFF2-40B4-BE49-F238E27FC236}">
                  <a16:creationId xmlns:a16="http://schemas.microsoft.com/office/drawing/2014/main" id="{357657F4-E46E-4DA6-80D8-4EA0B65BE083}"/>
                </a:ext>
              </a:extLst>
            </p:cNvPr>
            <p:cNvCxnSpPr>
              <a:cxnSpLocks/>
            </p:cNvCxnSpPr>
            <p:nvPr/>
          </p:nvCxnSpPr>
          <p:spPr>
            <a:xfrm flipH="1">
              <a:off x="1411951" y="1236917"/>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30" name="Straight Connector 729">
              <a:extLst>
                <a:ext uri="{FF2B5EF4-FFF2-40B4-BE49-F238E27FC236}">
                  <a16:creationId xmlns:a16="http://schemas.microsoft.com/office/drawing/2014/main" id="{BD286376-01D4-49E5-AF2E-356053FB732D}"/>
                </a:ext>
              </a:extLst>
            </p:cNvPr>
            <p:cNvCxnSpPr>
              <a:cxnSpLocks/>
            </p:cNvCxnSpPr>
            <p:nvPr/>
          </p:nvCxnSpPr>
          <p:spPr>
            <a:xfrm flipH="1">
              <a:off x="1782701" y="1614181"/>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31" name="Straight Connector 730">
              <a:extLst>
                <a:ext uri="{FF2B5EF4-FFF2-40B4-BE49-F238E27FC236}">
                  <a16:creationId xmlns:a16="http://schemas.microsoft.com/office/drawing/2014/main" id="{E4A142AD-15E4-4B32-9F75-D3C3D2F6C92C}"/>
                </a:ext>
              </a:extLst>
            </p:cNvPr>
            <p:cNvCxnSpPr>
              <a:cxnSpLocks/>
            </p:cNvCxnSpPr>
            <p:nvPr/>
          </p:nvCxnSpPr>
          <p:spPr>
            <a:xfrm flipH="1">
              <a:off x="688610" y="1627219"/>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32" name="Straight Connector 731">
              <a:extLst>
                <a:ext uri="{FF2B5EF4-FFF2-40B4-BE49-F238E27FC236}">
                  <a16:creationId xmlns:a16="http://schemas.microsoft.com/office/drawing/2014/main" id="{5341F8CC-CE37-4824-AAA4-566177B49207}"/>
                </a:ext>
              </a:extLst>
            </p:cNvPr>
            <p:cNvCxnSpPr>
              <a:cxnSpLocks/>
            </p:cNvCxnSpPr>
            <p:nvPr/>
          </p:nvCxnSpPr>
          <p:spPr>
            <a:xfrm flipH="1">
              <a:off x="4240746" y="2124668"/>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33" name="Straight Connector 732">
              <a:extLst>
                <a:ext uri="{FF2B5EF4-FFF2-40B4-BE49-F238E27FC236}">
                  <a16:creationId xmlns:a16="http://schemas.microsoft.com/office/drawing/2014/main" id="{C820BDD5-ECFD-4995-B840-932324386785}"/>
                </a:ext>
              </a:extLst>
            </p:cNvPr>
            <p:cNvCxnSpPr>
              <a:cxnSpLocks/>
            </p:cNvCxnSpPr>
            <p:nvPr/>
          </p:nvCxnSpPr>
          <p:spPr>
            <a:xfrm flipH="1">
              <a:off x="5525690" y="2124668"/>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34" name="Straight Connector 733">
              <a:extLst>
                <a:ext uri="{FF2B5EF4-FFF2-40B4-BE49-F238E27FC236}">
                  <a16:creationId xmlns:a16="http://schemas.microsoft.com/office/drawing/2014/main" id="{66529765-F9EA-4F83-BE45-DF6C59A35D08}"/>
                </a:ext>
              </a:extLst>
            </p:cNvPr>
            <p:cNvCxnSpPr>
              <a:cxnSpLocks/>
            </p:cNvCxnSpPr>
            <p:nvPr/>
          </p:nvCxnSpPr>
          <p:spPr>
            <a:xfrm flipH="1">
              <a:off x="6778459" y="2142861"/>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35" name="Straight Connector 734">
              <a:extLst>
                <a:ext uri="{FF2B5EF4-FFF2-40B4-BE49-F238E27FC236}">
                  <a16:creationId xmlns:a16="http://schemas.microsoft.com/office/drawing/2014/main" id="{CB17E52A-70D5-4753-B678-CE5D178D6804}"/>
                </a:ext>
              </a:extLst>
            </p:cNvPr>
            <p:cNvCxnSpPr>
              <a:cxnSpLocks/>
            </p:cNvCxnSpPr>
            <p:nvPr/>
          </p:nvCxnSpPr>
          <p:spPr>
            <a:xfrm flipH="1">
              <a:off x="3096151" y="2124668"/>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36" name="Straight Connector 735">
              <a:extLst>
                <a:ext uri="{FF2B5EF4-FFF2-40B4-BE49-F238E27FC236}">
                  <a16:creationId xmlns:a16="http://schemas.microsoft.com/office/drawing/2014/main" id="{4E60FDFE-C34E-4E2E-B007-4703C2322834}"/>
                </a:ext>
              </a:extLst>
            </p:cNvPr>
            <p:cNvCxnSpPr>
              <a:cxnSpLocks/>
            </p:cNvCxnSpPr>
            <p:nvPr/>
          </p:nvCxnSpPr>
          <p:spPr>
            <a:xfrm flipH="1">
              <a:off x="2282136" y="2529559"/>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37" name="Straight Connector 736">
              <a:extLst>
                <a:ext uri="{FF2B5EF4-FFF2-40B4-BE49-F238E27FC236}">
                  <a16:creationId xmlns:a16="http://schemas.microsoft.com/office/drawing/2014/main" id="{2469978D-AD4D-4A3C-ACE6-4675411ED50F}"/>
                </a:ext>
              </a:extLst>
            </p:cNvPr>
            <p:cNvCxnSpPr>
              <a:cxnSpLocks/>
            </p:cNvCxnSpPr>
            <p:nvPr/>
          </p:nvCxnSpPr>
          <p:spPr>
            <a:xfrm flipH="1">
              <a:off x="3379886" y="2529559"/>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38" name="Straight Connector 737">
              <a:extLst>
                <a:ext uri="{FF2B5EF4-FFF2-40B4-BE49-F238E27FC236}">
                  <a16:creationId xmlns:a16="http://schemas.microsoft.com/office/drawing/2014/main" id="{01E5F6C6-D3C7-46DB-9023-B9F1F7C9E589}"/>
                </a:ext>
              </a:extLst>
            </p:cNvPr>
            <p:cNvCxnSpPr>
              <a:cxnSpLocks/>
            </p:cNvCxnSpPr>
            <p:nvPr/>
          </p:nvCxnSpPr>
          <p:spPr>
            <a:xfrm flipH="1">
              <a:off x="4627885" y="2547752"/>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39" name="Straight Connector 738">
              <a:extLst>
                <a:ext uri="{FF2B5EF4-FFF2-40B4-BE49-F238E27FC236}">
                  <a16:creationId xmlns:a16="http://schemas.microsoft.com/office/drawing/2014/main" id="{94589254-8472-4C71-9E1E-98363EE50175}"/>
                </a:ext>
              </a:extLst>
            </p:cNvPr>
            <p:cNvCxnSpPr>
              <a:cxnSpLocks/>
            </p:cNvCxnSpPr>
            <p:nvPr/>
          </p:nvCxnSpPr>
          <p:spPr>
            <a:xfrm flipH="1">
              <a:off x="5826249" y="2546240"/>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40" name="Straight Connector 739">
              <a:extLst>
                <a:ext uri="{FF2B5EF4-FFF2-40B4-BE49-F238E27FC236}">
                  <a16:creationId xmlns:a16="http://schemas.microsoft.com/office/drawing/2014/main" id="{DFA76994-F625-40C8-B902-8E607852A8BB}"/>
                </a:ext>
              </a:extLst>
            </p:cNvPr>
            <p:cNvCxnSpPr>
              <a:cxnSpLocks/>
            </p:cNvCxnSpPr>
            <p:nvPr/>
          </p:nvCxnSpPr>
          <p:spPr>
            <a:xfrm flipH="1">
              <a:off x="2608464" y="2891581"/>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41" name="Straight Connector 740">
              <a:extLst>
                <a:ext uri="{FF2B5EF4-FFF2-40B4-BE49-F238E27FC236}">
                  <a16:creationId xmlns:a16="http://schemas.microsoft.com/office/drawing/2014/main" id="{1A6DA09C-78FB-49D0-98B3-5E71085DDE0C}"/>
                </a:ext>
              </a:extLst>
            </p:cNvPr>
            <p:cNvCxnSpPr>
              <a:cxnSpLocks/>
            </p:cNvCxnSpPr>
            <p:nvPr/>
          </p:nvCxnSpPr>
          <p:spPr>
            <a:xfrm flipH="1">
              <a:off x="3731868" y="2891581"/>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42" name="Straight Connector 741">
              <a:extLst>
                <a:ext uri="{FF2B5EF4-FFF2-40B4-BE49-F238E27FC236}">
                  <a16:creationId xmlns:a16="http://schemas.microsoft.com/office/drawing/2014/main" id="{2471DFEE-6FF3-4655-BC65-1402E040C3A9}"/>
                </a:ext>
              </a:extLst>
            </p:cNvPr>
            <p:cNvCxnSpPr>
              <a:cxnSpLocks/>
            </p:cNvCxnSpPr>
            <p:nvPr/>
          </p:nvCxnSpPr>
          <p:spPr>
            <a:xfrm flipH="1">
              <a:off x="4905798" y="2891581"/>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43" name="Straight Connector 742">
              <a:extLst>
                <a:ext uri="{FF2B5EF4-FFF2-40B4-BE49-F238E27FC236}">
                  <a16:creationId xmlns:a16="http://schemas.microsoft.com/office/drawing/2014/main" id="{C9D1321E-DE37-4176-B818-82CCAB534EEF}"/>
                </a:ext>
              </a:extLst>
            </p:cNvPr>
            <p:cNvCxnSpPr>
              <a:cxnSpLocks/>
            </p:cNvCxnSpPr>
            <p:nvPr/>
          </p:nvCxnSpPr>
          <p:spPr>
            <a:xfrm flipH="1">
              <a:off x="2920506" y="3281884"/>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44" name="Straight Connector 743">
              <a:extLst>
                <a:ext uri="{FF2B5EF4-FFF2-40B4-BE49-F238E27FC236}">
                  <a16:creationId xmlns:a16="http://schemas.microsoft.com/office/drawing/2014/main" id="{CC384280-92CC-4134-9886-2FE91D396C6E}"/>
                </a:ext>
              </a:extLst>
            </p:cNvPr>
            <p:cNvCxnSpPr>
              <a:cxnSpLocks/>
            </p:cNvCxnSpPr>
            <p:nvPr/>
          </p:nvCxnSpPr>
          <p:spPr>
            <a:xfrm flipH="1">
              <a:off x="4090467" y="3279213"/>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45" name="Straight Connector 744">
              <a:extLst>
                <a:ext uri="{FF2B5EF4-FFF2-40B4-BE49-F238E27FC236}">
                  <a16:creationId xmlns:a16="http://schemas.microsoft.com/office/drawing/2014/main" id="{D0ECE31C-C235-4823-BD12-0968EA79A9CF}"/>
                </a:ext>
              </a:extLst>
            </p:cNvPr>
            <p:cNvCxnSpPr>
              <a:cxnSpLocks/>
            </p:cNvCxnSpPr>
            <p:nvPr/>
          </p:nvCxnSpPr>
          <p:spPr>
            <a:xfrm flipH="1">
              <a:off x="1400580" y="2883345"/>
              <a:ext cx="22741" cy="1428735"/>
            </a:xfrm>
            <a:prstGeom prst="line">
              <a:avLst/>
            </a:prstGeom>
            <a:ln w="38100">
              <a:solidFill>
                <a:schemeClr val="bg2">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746" name="Straight Connector 745">
              <a:extLst>
                <a:ext uri="{FF2B5EF4-FFF2-40B4-BE49-F238E27FC236}">
                  <a16:creationId xmlns:a16="http://schemas.microsoft.com/office/drawing/2014/main" id="{203B1A53-6856-463D-B6C1-C3B6D6C326B7}"/>
                </a:ext>
              </a:extLst>
            </p:cNvPr>
            <p:cNvCxnSpPr>
              <a:cxnSpLocks/>
            </p:cNvCxnSpPr>
            <p:nvPr/>
          </p:nvCxnSpPr>
          <p:spPr>
            <a:xfrm flipH="1">
              <a:off x="1771330" y="3260609"/>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47" name="Straight Connector 746">
              <a:extLst>
                <a:ext uri="{FF2B5EF4-FFF2-40B4-BE49-F238E27FC236}">
                  <a16:creationId xmlns:a16="http://schemas.microsoft.com/office/drawing/2014/main" id="{44D6B68D-6BAF-4713-B070-D8AE9289BC64}"/>
                </a:ext>
              </a:extLst>
            </p:cNvPr>
            <p:cNvCxnSpPr>
              <a:cxnSpLocks/>
            </p:cNvCxnSpPr>
            <p:nvPr/>
          </p:nvCxnSpPr>
          <p:spPr>
            <a:xfrm flipH="1">
              <a:off x="677239" y="3273647"/>
              <a:ext cx="22741" cy="1428735"/>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grpSp>
      <p:grpSp>
        <p:nvGrpSpPr>
          <p:cNvPr id="587" name="Group 586">
            <a:extLst>
              <a:ext uri="{FF2B5EF4-FFF2-40B4-BE49-F238E27FC236}">
                <a16:creationId xmlns:a16="http://schemas.microsoft.com/office/drawing/2014/main" id="{97E8716E-75EC-4C47-98D2-1907768E71E4}"/>
              </a:ext>
            </a:extLst>
          </p:cNvPr>
          <p:cNvGrpSpPr/>
          <p:nvPr/>
        </p:nvGrpSpPr>
        <p:grpSpPr>
          <a:xfrm>
            <a:off x="6707005" y="2180395"/>
            <a:ext cx="2752982" cy="2215000"/>
            <a:chOff x="7682705" y="919004"/>
            <a:chExt cx="5219256" cy="3485728"/>
          </a:xfrm>
        </p:grpSpPr>
        <p:grpSp>
          <p:nvGrpSpPr>
            <p:cNvPr id="591" name="Group 590">
              <a:extLst>
                <a:ext uri="{FF2B5EF4-FFF2-40B4-BE49-F238E27FC236}">
                  <a16:creationId xmlns:a16="http://schemas.microsoft.com/office/drawing/2014/main" id="{9A16C764-DFE3-4373-93AE-91E3E5C4F713}"/>
                </a:ext>
              </a:extLst>
            </p:cNvPr>
            <p:cNvGrpSpPr/>
            <p:nvPr/>
          </p:nvGrpSpPr>
          <p:grpSpPr>
            <a:xfrm>
              <a:off x="7694373" y="919004"/>
              <a:ext cx="5204351" cy="1024372"/>
              <a:chOff x="1905000" y="224404"/>
              <a:chExt cx="6497972" cy="3210869"/>
            </a:xfrm>
            <a:solidFill>
              <a:schemeClr val="accent5">
                <a:lumMod val="50000"/>
              </a:schemeClr>
            </a:solidFill>
            <a:effectLst>
              <a:outerShdw blurRad="50800" dist="38100" dir="8100000" algn="tr" rotWithShape="0">
                <a:prstClr val="black">
                  <a:alpha val="40000"/>
                </a:prstClr>
              </a:outerShdw>
            </a:effectLst>
          </p:grpSpPr>
          <p:grpSp>
            <p:nvGrpSpPr>
              <p:cNvPr id="676" name="Group 675">
                <a:extLst>
                  <a:ext uri="{FF2B5EF4-FFF2-40B4-BE49-F238E27FC236}">
                    <a16:creationId xmlns:a16="http://schemas.microsoft.com/office/drawing/2014/main" id="{8713E289-CD75-444B-BAE9-F7294BDCDDD0}"/>
                  </a:ext>
                </a:extLst>
              </p:cNvPr>
              <p:cNvGrpSpPr/>
              <p:nvPr/>
            </p:nvGrpSpPr>
            <p:grpSpPr>
              <a:xfrm>
                <a:off x="3699545" y="471179"/>
                <a:ext cx="4551027" cy="900421"/>
                <a:chOff x="3351402" y="1603693"/>
                <a:chExt cx="4551027" cy="900421"/>
              </a:xfrm>
              <a:grpFill/>
            </p:grpSpPr>
            <p:cxnSp>
              <p:nvCxnSpPr>
                <p:cNvPr id="707" name="Straight Connector 706">
                  <a:extLst>
                    <a:ext uri="{FF2B5EF4-FFF2-40B4-BE49-F238E27FC236}">
                      <a16:creationId xmlns:a16="http://schemas.microsoft.com/office/drawing/2014/main" id="{5B0AD012-2B4D-49F0-A41C-971A5FAEE825}"/>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708" name="Straight Connector 707">
                  <a:extLst>
                    <a:ext uri="{FF2B5EF4-FFF2-40B4-BE49-F238E27FC236}">
                      <a16:creationId xmlns:a16="http://schemas.microsoft.com/office/drawing/2014/main" id="{FEFFA893-3C8C-4FBD-BEBE-8C2B6833CC96}"/>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709" name="Straight Connector 708">
                  <a:extLst>
                    <a:ext uri="{FF2B5EF4-FFF2-40B4-BE49-F238E27FC236}">
                      <a16:creationId xmlns:a16="http://schemas.microsoft.com/office/drawing/2014/main" id="{0A043B4D-6438-44D0-8B0E-66C6ABE409F0}"/>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710" name="Straight Connector 709">
                  <a:extLst>
                    <a:ext uri="{FF2B5EF4-FFF2-40B4-BE49-F238E27FC236}">
                      <a16:creationId xmlns:a16="http://schemas.microsoft.com/office/drawing/2014/main" id="{61B0C6BE-9A42-48E5-8E8F-1337319E47B1}"/>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711" name="Straight Connector 710">
                  <a:extLst>
                    <a:ext uri="{FF2B5EF4-FFF2-40B4-BE49-F238E27FC236}">
                      <a16:creationId xmlns:a16="http://schemas.microsoft.com/office/drawing/2014/main" id="{C01E4E6B-4E3A-45E3-B8B8-B15EA1C0E760}"/>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712" name="Straight Connector 711">
                  <a:extLst>
                    <a:ext uri="{FF2B5EF4-FFF2-40B4-BE49-F238E27FC236}">
                      <a16:creationId xmlns:a16="http://schemas.microsoft.com/office/drawing/2014/main" id="{529958D3-CE26-4CF6-81A8-DEA78B795B73}"/>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grpSp>
            <p:nvGrpSpPr>
              <p:cNvPr id="677" name="Group 676">
                <a:extLst>
                  <a:ext uri="{FF2B5EF4-FFF2-40B4-BE49-F238E27FC236}">
                    <a16:creationId xmlns:a16="http://schemas.microsoft.com/office/drawing/2014/main" id="{D0570E59-697B-4B98-A870-30D3A75CC0D3}"/>
                  </a:ext>
                </a:extLst>
              </p:cNvPr>
              <p:cNvGrpSpPr/>
              <p:nvPr/>
            </p:nvGrpSpPr>
            <p:grpSpPr>
              <a:xfrm>
                <a:off x="2822896" y="1371596"/>
                <a:ext cx="4551027" cy="900421"/>
                <a:chOff x="3351402" y="1603693"/>
                <a:chExt cx="4551027" cy="900421"/>
              </a:xfrm>
              <a:grpFill/>
            </p:grpSpPr>
            <p:cxnSp>
              <p:nvCxnSpPr>
                <p:cNvPr id="701" name="Straight Connector 700">
                  <a:extLst>
                    <a:ext uri="{FF2B5EF4-FFF2-40B4-BE49-F238E27FC236}">
                      <a16:creationId xmlns:a16="http://schemas.microsoft.com/office/drawing/2014/main" id="{D619F17B-A387-45FC-8E75-7FC9302E9C1F}"/>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702" name="Straight Connector 701">
                  <a:extLst>
                    <a:ext uri="{FF2B5EF4-FFF2-40B4-BE49-F238E27FC236}">
                      <a16:creationId xmlns:a16="http://schemas.microsoft.com/office/drawing/2014/main" id="{D30DA502-E969-467B-9C0B-D69001526CA3}"/>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703" name="Straight Connector 702">
                  <a:extLst>
                    <a:ext uri="{FF2B5EF4-FFF2-40B4-BE49-F238E27FC236}">
                      <a16:creationId xmlns:a16="http://schemas.microsoft.com/office/drawing/2014/main" id="{7D7390B6-D46F-4CEA-925F-56019E5A3514}"/>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704" name="Straight Connector 703">
                  <a:extLst>
                    <a:ext uri="{FF2B5EF4-FFF2-40B4-BE49-F238E27FC236}">
                      <a16:creationId xmlns:a16="http://schemas.microsoft.com/office/drawing/2014/main" id="{B7A646AD-9A7A-4704-A9FB-9C3C5CFF06B2}"/>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705" name="Straight Connector 704">
                  <a:extLst>
                    <a:ext uri="{FF2B5EF4-FFF2-40B4-BE49-F238E27FC236}">
                      <a16:creationId xmlns:a16="http://schemas.microsoft.com/office/drawing/2014/main" id="{B8B3B406-45FB-43AE-8882-A0EACA4E9E71}"/>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706" name="Straight Connector 705">
                  <a:extLst>
                    <a:ext uri="{FF2B5EF4-FFF2-40B4-BE49-F238E27FC236}">
                      <a16:creationId xmlns:a16="http://schemas.microsoft.com/office/drawing/2014/main" id="{B1510B71-9CB3-4B36-B243-8EFA68AC4213}"/>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grpSp>
            <p:nvGrpSpPr>
              <p:cNvPr id="678" name="Group 677">
                <a:extLst>
                  <a:ext uri="{FF2B5EF4-FFF2-40B4-BE49-F238E27FC236}">
                    <a16:creationId xmlns:a16="http://schemas.microsoft.com/office/drawing/2014/main" id="{2B8DFEA8-7BB7-44CA-AF6C-B0A85857F953}"/>
                  </a:ext>
                </a:extLst>
              </p:cNvPr>
              <p:cNvGrpSpPr/>
              <p:nvPr/>
            </p:nvGrpSpPr>
            <p:grpSpPr>
              <a:xfrm>
                <a:off x="1942053" y="2272012"/>
                <a:ext cx="4551027" cy="900421"/>
                <a:chOff x="3351402" y="1603693"/>
                <a:chExt cx="4551027" cy="900421"/>
              </a:xfrm>
              <a:grpFill/>
            </p:grpSpPr>
            <p:cxnSp>
              <p:nvCxnSpPr>
                <p:cNvPr id="695" name="Straight Connector 694">
                  <a:extLst>
                    <a:ext uri="{FF2B5EF4-FFF2-40B4-BE49-F238E27FC236}">
                      <a16:creationId xmlns:a16="http://schemas.microsoft.com/office/drawing/2014/main" id="{AC8DF170-D7A1-4E88-80C9-8E1F4590AC96}"/>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96" name="Straight Connector 695">
                  <a:extLst>
                    <a:ext uri="{FF2B5EF4-FFF2-40B4-BE49-F238E27FC236}">
                      <a16:creationId xmlns:a16="http://schemas.microsoft.com/office/drawing/2014/main" id="{5E7273EB-CC59-4851-B6FB-F5CAD6FC11F3}"/>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97" name="Straight Connector 696">
                  <a:extLst>
                    <a:ext uri="{FF2B5EF4-FFF2-40B4-BE49-F238E27FC236}">
                      <a16:creationId xmlns:a16="http://schemas.microsoft.com/office/drawing/2014/main" id="{733969EB-4A24-4EB8-869A-B4900354AB75}"/>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98" name="Straight Connector 697">
                  <a:extLst>
                    <a:ext uri="{FF2B5EF4-FFF2-40B4-BE49-F238E27FC236}">
                      <a16:creationId xmlns:a16="http://schemas.microsoft.com/office/drawing/2014/main" id="{BFF257F4-89A1-4200-A4D6-7E3B79683F02}"/>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99" name="Straight Connector 698">
                  <a:extLst>
                    <a:ext uri="{FF2B5EF4-FFF2-40B4-BE49-F238E27FC236}">
                      <a16:creationId xmlns:a16="http://schemas.microsoft.com/office/drawing/2014/main" id="{FFDE08FA-DB51-4932-935C-F1B30F51EFA9}"/>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700" name="Straight Connector 699">
                  <a:extLst>
                    <a:ext uri="{FF2B5EF4-FFF2-40B4-BE49-F238E27FC236}">
                      <a16:creationId xmlns:a16="http://schemas.microsoft.com/office/drawing/2014/main" id="{9775FC54-B866-43FC-922F-E4F14A020354}"/>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sp>
            <p:nvSpPr>
              <p:cNvPr id="679" name="Oval 678">
                <a:extLst>
                  <a:ext uri="{FF2B5EF4-FFF2-40B4-BE49-F238E27FC236}">
                    <a16:creationId xmlns:a16="http://schemas.microsoft.com/office/drawing/2014/main" id="{6282D840-8B68-4F4F-885F-B74B0577F783}"/>
                  </a:ext>
                </a:extLst>
              </p:cNvPr>
              <p:cNvSpPr/>
              <p:nvPr/>
            </p:nvSpPr>
            <p:spPr>
              <a:xfrm>
                <a:off x="4309145"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11BF0B70-0BB5-4C16-BCE9-A3EFA8D0A34F}"/>
                  </a:ext>
                </a:extLst>
              </p:cNvPr>
              <p:cNvSpPr/>
              <p:nvPr/>
            </p:nvSpPr>
            <p:spPr>
              <a:xfrm>
                <a:off x="7894039"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1F8D6929-E300-4252-A082-F83CE6E4025A}"/>
                  </a:ext>
                </a:extLst>
              </p:cNvPr>
              <p:cNvSpPr/>
              <p:nvPr/>
            </p:nvSpPr>
            <p:spPr>
              <a:xfrm>
                <a:off x="6666450"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69AEDFDC-6865-4BEC-8475-451D46888A70}"/>
                  </a:ext>
                </a:extLst>
              </p:cNvPr>
              <p:cNvSpPr/>
              <p:nvPr/>
            </p:nvSpPr>
            <p:spPr>
              <a:xfrm>
                <a:off x="5427678"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1FC91821-8852-4DA6-9675-ED98E780323C}"/>
                  </a:ext>
                </a:extLst>
              </p:cNvPr>
              <p:cNvSpPr/>
              <p:nvPr/>
            </p:nvSpPr>
            <p:spPr>
              <a:xfrm>
                <a:off x="5269684" y="294172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9FEF9935-0F2D-4019-8AF8-3E2E97F7F779}"/>
                  </a:ext>
                </a:extLst>
              </p:cNvPr>
              <p:cNvSpPr/>
              <p:nvPr/>
            </p:nvSpPr>
            <p:spPr>
              <a:xfrm>
                <a:off x="4114798" y="2938245"/>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7BB52378-1B08-4A16-9A2C-39BC76EED5A0}"/>
                  </a:ext>
                </a:extLst>
              </p:cNvPr>
              <p:cNvSpPr/>
              <p:nvPr/>
            </p:nvSpPr>
            <p:spPr>
              <a:xfrm>
                <a:off x="2965506" y="29354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9F38B04C-E700-46F1-BA87-BC51055FAFF5}"/>
                  </a:ext>
                </a:extLst>
              </p:cNvPr>
              <p:cNvSpPr/>
              <p:nvPr/>
            </p:nvSpPr>
            <p:spPr>
              <a:xfrm>
                <a:off x="1905000" y="29354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87" name="Oval 686">
                <a:extLst>
                  <a:ext uri="{FF2B5EF4-FFF2-40B4-BE49-F238E27FC236}">
                    <a16:creationId xmlns:a16="http://schemas.microsoft.com/office/drawing/2014/main" id="{C2414B2A-EB5E-4DFD-8B88-4E9A4B810111}"/>
                  </a:ext>
                </a:extLst>
              </p:cNvPr>
              <p:cNvSpPr/>
              <p:nvPr/>
            </p:nvSpPr>
            <p:spPr>
              <a:xfrm>
                <a:off x="6059648"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7C1EB871-D3A6-4301-B5D5-12E1128C7E5C}"/>
                  </a:ext>
                </a:extLst>
              </p:cNvPr>
              <p:cNvSpPr/>
              <p:nvPr/>
            </p:nvSpPr>
            <p:spPr>
              <a:xfrm>
                <a:off x="4894276"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B23BA128-A897-4006-9ACB-C3B0A2D1A0E7}"/>
                  </a:ext>
                </a:extLst>
              </p:cNvPr>
              <p:cNvSpPr/>
              <p:nvPr/>
            </p:nvSpPr>
            <p:spPr>
              <a:xfrm>
                <a:off x="3800212"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AF765C69-A109-4052-9210-FB93DA20D6A0}"/>
                  </a:ext>
                </a:extLst>
              </p:cNvPr>
              <p:cNvSpPr/>
              <p:nvPr/>
            </p:nvSpPr>
            <p:spPr>
              <a:xfrm>
                <a:off x="2664205" y="2025237"/>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1B4EB28A-8AA4-467A-AE83-FA9DE80B11A5}"/>
                  </a:ext>
                </a:extLst>
              </p:cNvPr>
              <p:cNvSpPr/>
              <p:nvPr/>
            </p:nvSpPr>
            <p:spPr>
              <a:xfrm>
                <a:off x="6941190" y="11751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B8979C6F-735F-48BD-8CC0-3B709DCE9A47}"/>
                  </a:ext>
                </a:extLst>
              </p:cNvPr>
              <p:cNvSpPr/>
              <p:nvPr/>
            </p:nvSpPr>
            <p:spPr>
              <a:xfrm>
                <a:off x="5779313" y="11751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16D129DD-2874-4CDD-980E-A794760925E5}"/>
                  </a:ext>
                </a:extLst>
              </p:cNvPr>
              <p:cNvSpPr/>
              <p:nvPr/>
            </p:nvSpPr>
            <p:spPr>
              <a:xfrm>
                <a:off x="4551025" y="1175152"/>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68BC04DE-96E2-4FE7-AC3E-6311CC439CC8}"/>
                  </a:ext>
                </a:extLst>
              </p:cNvPr>
              <p:cNvSpPr/>
              <p:nvPr/>
            </p:nvSpPr>
            <p:spPr>
              <a:xfrm>
                <a:off x="3474439" y="1175153"/>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92" name="Group 591">
              <a:extLst>
                <a:ext uri="{FF2B5EF4-FFF2-40B4-BE49-F238E27FC236}">
                  <a16:creationId xmlns:a16="http://schemas.microsoft.com/office/drawing/2014/main" id="{A7CF5A0E-127F-435E-A9E1-880E501B4653}"/>
                </a:ext>
              </a:extLst>
            </p:cNvPr>
            <p:cNvGrpSpPr/>
            <p:nvPr/>
          </p:nvGrpSpPr>
          <p:grpSpPr>
            <a:xfrm>
              <a:off x="7697610" y="2141323"/>
              <a:ext cx="5204351" cy="1024372"/>
              <a:chOff x="1905000" y="224404"/>
              <a:chExt cx="6497972" cy="3210869"/>
            </a:xfrm>
            <a:solidFill>
              <a:schemeClr val="accent5">
                <a:lumMod val="50000"/>
              </a:schemeClr>
            </a:solidFill>
            <a:effectLst>
              <a:outerShdw blurRad="50800" dist="38100" dir="8100000" algn="tr" rotWithShape="0">
                <a:prstClr val="black">
                  <a:alpha val="40000"/>
                </a:prstClr>
              </a:outerShdw>
            </a:effectLst>
          </p:grpSpPr>
          <p:grpSp>
            <p:nvGrpSpPr>
              <p:cNvPr id="639" name="Group 638">
                <a:extLst>
                  <a:ext uri="{FF2B5EF4-FFF2-40B4-BE49-F238E27FC236}">
                    <a16:creationId xmlns:a16="http://schemas.microsoft.com/office/drawing/2014/main" id="{8676030A-DA1A-493C-B038-68C31B1C97EE}"/>
                  </a:ext>
                </a:extLst>
              </p:cNvPr>
              <p:cNvGrpSpPr/>
              <p:nvPr/>
            </p:nvGrpSpPr>
            <p:grpSpPr>
              <a:xfrm>
                <a:off x="3699545" y="471179"/>
                <a:ext cx="4551027" cy="900421"/>
                <a:chOff x="3351402" y="1603693"/>
                <a:chExt cx="4551027" cy="900421"/>
              </a:xfrm>
              <a:grpFill/>
            </p:grpSpPr>
            <p:cxnSp>
              <p:nvCxnSpPr>
                <p:cNvPr id="670" name="Straight Connector 669">
                  <a:extLst>
                    <a:ext uri="{FF2B5EF4-FFF2-40B4-BE49-F238E27FC236}">
                      <a16:creationId xmlns:a16="http://schemas.microsoft.com/office/drawing/2014/main" id="{AACACBE6-4AD6-40F6-A39D-430DE0E6357C}"/>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71" name="Straight Connector 670">
                  <a:extLst>
                    <a:ext uri="{FF2B5EF4-FFF2-40B4-BE49-F238E27FC236}">
                      <a16:creationId xmlns:a16="http://schemas.microsoft.com/office/drawing/2014/main" id="{489631D5-1CEE-409D-811B-AE523AE19B51}"/>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72" name="Straight Connector 671">
                  <a:extLst>
                    <a:ext uri="{FF2B5EF4-FFF2-40B4-BE49-F238E27FC236}">
                      <a16:creationId xmlns:a16="http://schemas.microsoft.com/office/drawing/2014/main" id="{F0643028-6716-4FE3-9817-766BC004078D}"/>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73" name="Straight Connector 672">
                  <a:extLst>
                    <a:ext uri="{FF2B5EF4-FFF2-40B4-BE49-F238E27FC236}">
                      <a16:creationId xmlns:a16="http://schemas.microsoft.com/office/drawing/2014/main" id="{B5600A61-9DD1-4D3E-A586-A499B883F770}"/>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74" name="Straight Connector 673">
                  <a:extLst>
                    <a:ext uri="{FF2B5EF4-FFF2-40B4-BE49-F238E27FC236}">
                      <a16:creationId xmlns:a16="http://schemas.microsoft.com/office/drawing/2014/main" id="{A508E708-678F-4BC9-B01A-8C34355FF20E}"/>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75" name="Straight Connector 674">
                  <a:extLst>
                    <a:ext uri="{FF2B5EF4-FFF2-40B4-BE49-F238E27FC236}">
                      <a16:creationId xmlns:a16="http://schemas.microsoft.com/office/drawing/2014/main" id="{65EE9995-5A49-4944-9233-4352D863E1DF}"/>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grpSp>
            <p:nvGrpSpPr>
              <p:cNvPr id="640" name="Group 639">
                <a:extLst>
                  <a:ext uri="{FF2B5EF4-FFF2-40B4-BE49-F238E27FC236}">
                    <a16:creationId xmlns:a16="http://schemas.microsoft.com/office/drawing/2014/main" id="{E65C2C5C-AA60-470B-A992-7DEE57038FE8}"/>
                  </a:ext>
                </a:extLst>
              </p:cNvPr>
              <p:cNvGrpSpPr/>
              <p:nvPr/>
            </p:nvGrpSpPr>
            <p:grpSpPr>
              <a:xfrm>
                <a:off x="2822896" y="1371596"/>
                <a:ext cx="4551027" cy="900421"/>
                <a:chOff x="3351402" y="1603693"/>
                <a:chExt cx="4551027" cy="900421"/>
              </a:xfrm>
              <a:grpFill/>
            </p:grpSpPr>
            <p:cxnSp>
              <p:nvCxnSpPr>
                <p:cNvPr id="664" name="Straight Connector 663">
                  <a:extLst>
                    <a:ext uri="{FF2B5EF4-FFF2-40B4-BE49-F238E27FC236}">
                      <a16:creationId xmlns:a16="http://schemas.microsoft.com/office/drawing/2014/main" id="{6B5AD8AA-27E9-4CCB-8918-3B78358EB3F6}"/>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65" name="Straight Connector 664">
                  <a:extLst>
                    <a:ext uri="{FF2B5EF4-FFF2-40B4-BE49-F238E27FC236}">
                      <a16:creationId xmlns:a16="http://schemas.microsoft.com/office/drawing/2014/main" id="{40542E65-BDC1-44DE-85F2-817E4492B8ED}"/>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66" name="Straight Connector 665">
                  <a:extLst>
                    <a:ext uri="{FF2B5EF4-FFF2-40B4-BE49-F238E27FC236}">
                      <a16:creationId xmlns:a16="http://schemas.microsoft.com/office/drawing/2014/main" id="{BF20A596-F09E-4413-90B6-6FD47EE76074}"/>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67" name="Straight Connector 666">
                  <a:extLst>
                    <a:ext uri="{FF2B5EF4-FFF2-40B4-BE49-F238E27FC236}">
                      <a16:creationId xmlns:a16="http://schemas.microsoft.com/office/drawing/2014/main" id="{22F0D5A4-09F8-4BA5-8C3B-BFC6423563FF}"/>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68" name="Straight Connector 667">
                  <a:extLst>
                    <a:ext uri="{FF2B5EF4-FFF2-40B4-BE49-F238E27FC236}">
                      <a16:creationId xmlns:a16="http://schemas.microsoft.com/office/drawing/2014/main" id="{6F99B405-535F-449B-A84B-02B20CBFD05F}"/>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69" name="Straight Connector 668">
                  <a:extLst>
                    <a:ext uri="{FF2B5EF4-FFF2-40B4-BE49-F238E27FC236}">
                      <a16:creationId xmlns:a16="http://schemas.microsoft.com/office/drawing/2014/main" id="{6F249436-2F7B-4BB3-830E-204AAAB573C4}"/>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grpSp>
            <p:nvGrpSpPr>
              <p:cNvPr id="641" name="Group 640">
                <a:extLst>
                  <a:ext uri="{FF2B5EF4-FFF2-40B4-BE49-F238E27FC236}">
                    <a16:creationId xmlns:a16="http://schemas.microsoft.com/office/drawing/2014/main" id="{1065ABAB-FAB5-4801-A128-222C0E473BC9}"/>
                  </a:ext>
                </a:extLst>
              </p:cNvPr>
              <p:cNvGrpSpPr/>
              <p:nvPr/>
            </p:nvGrpSpPr>
            <p:grpSpPr>
              <a:xfrm>
                <a:off x="1942053" y="2272012"/>
                <a:ext cx="4551027" cy="900421"/>
                <a:chOff x="3351402" y="1603693"/>
                <a:chExt cx="4551027" cy="900421"/>
              </a:xfrm>
              <a:grpFill/>
            </p:grpSpPr>
            <p:cxnSp>
              <p:nvCxnSpPr>
                <p:cNvPr id="658" name="Straight Connector 657">
                  <a:extLst>
                    <a:ext uri="{FF2B5EF4-FFF2-40B4-BE49-F238E27FC236}">
                      <a16:creationId xmlns:a16="http://schemas.microsoft.com/office/drawing/2014/main" id="{F96211D3-F09A-4E93-840B-A63B63C825B8}"/>
                    </a:ext>
                  </a:extLst>
                </p:cNvPr>
                <p:cNvCxnSpPr>
                  <a:cxnSpLocks/>
                </p:cNvCxnSpPr>
                <p:nvPr/>
              </p:nvCxnSpPr>
              <p:spPr>
                <a:xfrm>
                  <a:off x="3351402" y="2504114"/>
                  <a:ext cx="3674378"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59" name="Straight Connector 658">
                  <a:extLst>
                    <a:ext uri="{FF2B5EF4-FFF2-40B4-BE49-F238E27FC236}">
                      <a16:creationId xmlns:a16="http://schemas.microsoft.com/office/drawing/2014/main" id="{23111789-20CA-450E-B351-AAB1FE0AAC52}"/>
                    </a:ext>
                  </a:extLst>
                </p:cNvPr>
                <p:cNvCxnSpPr>
                  <a:cxnSpLocks/>
                </p:cNvCxnSpPr>
                <p:nvPr/>
              </p:nvCxnSpPr>
              <p:spPr>
                <a:xfrm>
                  <a:off x="4265802" y="1603695"/>
                  <a:ext cx="3636627" cy="0"/>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60" name="Straight Connector 659">
                  <a:extLst>
                    <a:ext uri="{FF2B5EF4-FFF2-40B4-BE49-F238E27FC236}">
                      <a16:creationId xmlns:a16="http://schemas.microsoft.com/office/drawing/2014/main" id="{7C583693-2A2A-4FDF-96C9-1D89F7EA589C}"/>
                    </a:ext>
                  </a:extLst>
                </p:cNvPr>
                <p:cNvCxnSpPr/>
                <p:nvPr/>
              </p:nvCxnSpPr>
              <p:spPr>
                <a:xfrm flipH="1">
                  <a:off x="3380763" y="1603695"/>
                  <a:ext cx="88503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61" name="Straight Connector 660">
                  <a:extLst>
                    <a:ext uri="{FF2B5EF4-FFF2-40B4-BE49-F238E27FC236}">
                      <a16:creationId xmlns:a16="http://schemas.microsoft.com/office/drawing/2014/main" id="{DC5AA8F4-13A7-4229-AAC7-54FE16B2E519}"/>
                    </a:ext>
                  </a:extLst>
                </p:cNvPr>
                <p:cNvCxnSpPr/>
                <p:nvPr/>
              </p:nvCxnSpPr>
              <p:spPr>
                <a:xfrm flipH="1">
                  <a:off x="7025780" y="1603695"/>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62" name="Straight Connector 661">
                  <a:extLst>
                    <a:ext uri="{FF2B5EF4-FFF2-40B4-BE49-F238E27FC236}">
                      <a16:creationId xmlns:a16="http://schemas.microsoft.com/office/drawing/2014/main" id="{80170EEE-8BB3-4882-B812-C06C7EC9FEFE}"/>
                    </a:ext>
                  </a:extLst>
                </p:cNvPr>
                <p:cNvCxnSpPr/>
                <p:nvPr/>
              </p:nvCxnSpPr>
              <p:spPr>
                <a:xfrm flipH="1">
                  <a:off x="4570602" y="1603694"/>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cxnSp>
              <p:nvCxnSpPr>
                <p:cNvPr id="663" name="Straight Connector 662">
                  <a:extLst>
                    <a:ext uri="{FF2B5EF4-FFF2-40B4-BE49-F238E27FC236}">
                      <a16:creationId xmlns:a16="http://schemas.microsoft.com/office/drawing/2014/main" id="{EFEBFE2E-8F2E-418A-A06E-8927014ECCF1}"/>
                    </a:ext>
                  </a:extLst>
                </p:cNvPr>
                <p:cNvCxnSpPr/>
                <p:nvPr/>
              </p:nvCxnSpPr>
              <p:spPr>
                <a:xfrm flipH="1">
                  <a:off x="5752051" y="1603693"/>
                  <a:ext cx="876649" cy="900419"/>
                </a:xfrm>
                <a:prstGeom prst="lin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cxnSp>
          </p:grpSp>
          <p:sp>
            <p:nvSpPr>
              <p:cNvPr id="642" name="Oval 641">
                <a:extLst>
                  <a:ext uri="{FF2B5EF4-FFF2-40B4-BE49-F238E27FC236}">
                    <a16:creationId xmlns:a16="http://schemas.microsoft.com/office/drawing/2014/main" id="{8053FE24-CFC6-45DA-93B6-9B6887FA43D9}"/>
                  </a:ext>
                </a:extLst>
              </p:cNvPr>
              <p:cNvSpPr/>
              <p:nvPr/>
            </p:nvSpPr>
            <p:spPr>
              <a:xfrm>
                <a:off x="4309145"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808BAA93-F2B2-46A1-9E35-7D0DF5507EC3}"/>
                  </a:ext>
                </a:extLst>
              </p:cNvPr>
              <p:cNvSpPr/>
              <p:nvPr/>
            </p:nvSpPr>
            <p:spPr>
              <a:xfrm>
                <a:off x="7894039"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11B1DA79-78C7-42E5-BD27-812070E1E8A4}"/>
                  </a:ext>
                </a:extLst>
              </p:cNvPr>
              <p:cNvSpPr/>
              <p:nvPr/>
            </p:nvSpPr>
            <p:spPr>
              <a:xfrm>
                <a:off x="6666450"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374C4713-F3D2-4696-8129-815473A68C21}"/>
                  </a:ext>
                </a:extLst>
              </p:cNvPr>
              <p:cNvSpPr/>
              <p:nvPr/>
            </p:nvSpPr>
            <p:spPr>
              <a:xfrm>
                <a:off x="5427678" y="22440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6" name="Oval 645">
                <a:extLst>
                  <a:ext uri="{FF2B5EF4-FFF2-40B4-BE49-F238E27FC236}">
                    <a16:creationId xmlns:a16="http://schemas.microsoft.com/office/drawing/2014/main" id="{B158AC65-6AC8-4D7E-9ADE-4317D23CF348}"/>
                  </a:ext>
                </a:extLst>
              </p:cNvPr>
              <p:cNvSpPr/>
              <p:nvPr/>
            </p:nvSpPr>
            <p:spPr>
              <a:xfrm>
                <a:off x="5269684" y="2941724"/>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7" name="Oval 646">
                <a:extLst>
                  <a:ext uri="{FF2B5EF4-FFF2-40B4-BE49-F238E27FC236}">
                    <a16:creationId xmlns:a16="http://schemas.microsoft.com/office/drawing/2014/main" id="{C2393516-7F60-4C33-B76A-E5DC1A19E4AB}"/>
                  </a:ext>
                </a:extLst>
              </p:cNvPr>
              <p:cNvSpPr/>
              <p:nvPr/>
            </p:nvSpPr>
            <p:spPr>
              <a:xfrm>
                <a:off x="4114798" y="2938245"/>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8" name="Oval 647">
                <a:extLst>
                  <a:ext uri="{FF2B5EF4-FFF2-40B4-BE49-F238E27FC236}">
                    <a16:creationId xmlns:a16="http://schemas.microsoft.com/office/drawing/2014/main" id="{163D4DA3-F679-4FF9-8A3F-BFBAFF8BC539}"/>
                  </a:ext>
                </a:extLst>
              </p:cNvPr>
              <p:cNvSpPr/>
              <p:nvPr/>
            </p:nvSpPr>
            <p:spPr>
              <a:xfrm>
                <a:off x="2965506" y="29354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9" name="Oval 648">
                <a:extLst>
                  <a:ext uri="{FF2B5EF4-FFF2-40B4-BE49-F238E27FC236}">
                    <a16:creationId xmlns:a16="http://schemas.microsoft.com/office/drawing/2014/main" id="{F993903E-16D6-403F-8FC4-9EED9B611570}"/>
                  </a:ext>
                </a:extLst>
              </p:cNvPr>
              <p:cNvSpPr/>
              <p:nvPr/>
            </p:nvSpPr>
            <p:spPr>
              <a:xfrm>
                <a:off x="1905000" y="29354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F8A9C712-4B18-46D6-B02F-18EE1D545B2F}"/>
                  </a:ext>
                </a:extLst>
              </p:cNvPr>
              <p:cNvSpPr/>
              <p:nvPr/>
            </p:nvSpPr>
            <p:spPr>
              <a:xfrm>
                <a:off x="6059648"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51" name="Oval 650">
                <a:extLst>
                  <a:ext uri="{FF2B5EF4-FFF2-40B4-BE49-F238E27FC236}">
                    <a16:creationId xmlns:a16="http://schemas.microsoft.com/office/drawing/2014/main" id="{311CFEA0-F579-4687-8BE3-6CF275C6CAFF}"/>
                  </a:ext>
                </a:extLst>
              </p:cNvPr>
              <p:cNvSpPr/>
              <p:nvPr/>
            </p:nvSpPr>
            <p:spPr>
              <a:xfrm>
                <a:off x="4894276"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E8E1DB84-BAC0-47C2-AFEB-6963670D2D21}"/>
                  </a:ext>
                </a:extLst>
              </p:cNvPr>
              <p:cNvSpPr/>
              <p:nvPr/>
            </p:nvSpPr>
            <p:spPr>
              <a:xfrm>
                <a:off x="3800212" y="2025236"/>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11F53683-F8E7-4D62-975E-6D63E2D25F40}"/>
                  </a:ext>
                </a:extLst>
              </p:cNvPr>
              <p:cNvSpPr/>
              <p:nvPr/>
            </p:nvSpPr>
            <p:spPr>
              <a:xfrm>
                <a:off x="2664205" y="2025237"/>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4" name="Oval 653">
                <a:extLst>
                  <a:ext uri="{FF2B5EF4-FFF2-40B4-BE49-F238E27FC236}">
                    <a16:creationId xmlns:a16="http://schemas.microsoft.com/office/drawing/2014/main" id="{CDA73B11-518F-4B22-9716-745D67FEF7C0}"/>
                  </a:ext>
                </a:extLst>
              </p:cNvPr>
              <p:cNvSpPr/>
              <p:nvPr/>
            </p:nvSpPr>
            <p:spPr>
              <a:xfrm>
                <a:off x="6941190" y="11751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5" name="Oval 654">
                <a:extLst>
                  <a:ext uri="{FF2B5EF4-FFF2-40B4-BE49-F238E27FC236}">
                    <a16:creationId xmlns:a16="http://schemas.microsoft.com/office/drawing/2014/main" id="{D783C630-3520-4A40-8902-E99703EDECA2}"/>
                  </a:ext>
                </a:extLst>
              </p:cNvPr>
              <p:cNvSpPr/>
              <p:nvPr/>
            </p:nvSpPr>
            <p:spPr>
              <a:xfrm>
                <a:off x="5779313" y="1175151"/>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6DF25361-AAA7-4177-9CDB-56FD741436CA}"/>
                  </a:ext>
                </a:extLst>
              </p:cNvPr>
              <p:cNvSpPr/>
              <p:nvPr/>
            </p:nvSpPr>
            <p:spPr>
              <a:xfrm>
                <a:off x="4551025" y="1175152"/>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B3A98D64-7619-45C1-861B-FA74E03229FD}"/>
                  </a:ext>
                </a:extLst>
              </p:cNvPr>
              <p:cNvSpPr/>
              <p:nvPr/>
            </p:nvSpPr>
            <p:spPr>
              <a:xfrm>
                <a:off x="3474439" y="1175153"/>
                <a:ext cx="508933" cy="493549"/>
              </a:xfrm>
              <a:prstGeom prst="ellipse">
                <a:avLst/>
              </a:prstGeom>
              <a:grp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93" name="Group 592">
              <a:extLst>
                <a:ext uri="{FF2B5EF4-FFF2-40B4-BE49-F238E27FC236}">
                  <a16:creationId xmlns:a16="http://schemas.microsoft.com/office/drawing/2014/main" id="{78BD61E0-9AB7-45AE-95D5-153B0B9D7474}"/>
                </a:ext>
              </a:extLst>
            </p:cNvPr>
            <p:cNvGrpSpPr/>
            <p:nvPr/>
          </p:nvGrpSpPr>
          <p:grpSpPr>
            <a:xfrm>
              <a:off x="7682705" y="3380360"/>
              <a:ext cx="5204352" cy="1024372"/>
              <a:chOff x="1905001" y="224401"/>
              <a:chExt cx="6497975" cy="3210864"/>
            </a:xfrm>
            <a:solidFill>
              <a:srgbClr val="C00000">
                <a:shade val="30000"/>
                <a:satMod val="115000"/>
              </a:srgbClr>
            </a:solidFill>
            <a:effectLst>
              <a:outerShdw blurRad="50800" dist="38100" dir="8100000" algn="tr" rotWithShape="0">
                <a:prstClr val="black">
                  <a:alpha val="40000"/>
                </a:prstClr>
              </a:outerShdw>
            </a:effectLst>
          </p:grpSpPr>
          <p:grpSp>
            <p:nvGrpSpPr>
              <p:cNvPr id="602" name="Group 601">
                <a:extLst>
                  <a:ext uri="{FF2B5EF4-FFF2-40B4-BE49-F238E27FC236}">
                    <a16:creationId xmlns:a16="http://schemas.microsoft.com/office/drawing/2014/main" id="{D96E4F89-47BB-484F-8143-5A3C3977B60E}"/>
                  </a:ext>
                </a:extLst>
              </p:cNvPr>
              <p:cNvGrpSpPr/>
              <p:nvPr/>
            </p:nvGrpSpPr>
            <p:grpSpPr>
              <a:xfrm>
                <a:off x="3699546" y="471175"/>
                <a:ext cx="4551029" cy="900419"/>
                <a:chOff x="3351402" y="1603693"/>
                <a:chExt cx="4551027" cy="900421"/>
              </a:xfrm>
              <a:grpFill/>
            </p:grpSpPr>
            <p:cxnSp>
              <p:nvCxnSpPr>
                <p:cNvPr id="633" name="Straight Connector 632">
                  <a:extLst>
                    <a:ext uri="{FF2B5EF4-FFF2-40B4-BE49-F238E27FC236}">
                      <a16:creationId xmlns:a16="http://schemas.microsoft.com/office/drawing/2014/main" id="{411E3057-861B-4F24-A3CA-FA3C45C2AD98}"/>
                    </a:ext>
                  </a:extLst>
                </p:cNvPr>
                <p:cNvCxnSpPr>
                  <a:cxnSpLocks/>
                </p:cNvCxnSpPr>
                <p:nvPr/>
              </p:nvCxnSpPr>
              <p:spPr>
                <a:xfrm>
                  <a:off x="3351402" y="2504114"/>
                  <a:ext cx="3674378"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34" name="Straight Connector 633">
                  <a:extLst>
                    <a:ext uri="{FF2B5EF4-FFF2-40B4-BE49-F238E27FC236}">
                      <a16:creationId xmlns:a16="http://schemas.microsoft.com/office/drawing/2014/main" id="{3062FA4F-132F-462E-ADAC-98BF02336E27}"/>
                    </a:ext>
                  </a:extLst>
                </p:cNvPr>
                <p:cNvCxnSpPr>
                  <a:cxnSpLocks/>
                </p:cNvCxnSpPr>
                <p:nvPr/>
              </p:nvCxnSpPr>
              <p:spPr>
                <a:xfrm>
                  <a:off x="4265802" y="1603695"/>
                  <a:ext cx="3636627"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35" name="Straight Connector 634">
                  <a:extLst>
                    <a:ext uri="{FF2B5EF4-FFF2-40B4-BE49-F238E27FC236}">
                      <a16:creationId xmlns:a16="http://schemas.microsoft.com/office/drawing/2014/main" id="{33DB7E95-1D2F-4CCA-8A4D-55B6B5B565B8}"/>
                    </a:ext>
                  </a:extLst>
                </p:cNvPr>
                <p:cNvCxnSpPr/>
                <p:nvPr/>
              </p:nvCxnSpPr>
              <p:spPr>
                <a:xfrm flipH="1">
                  <a:off x="3380763" y="1603695"/>
                  <a:ext cx="88503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36" name="Straight Connector 635">
                  <a:extLst>
                    <a:ext uri="{FF2B5EF4-FFF2-40B4-BE49-F238E27FC236}">
                      <a16:creationId xmlns:a16="http://schemas.microsoft.com/office/drawing/2014/main" id="{79DF03E3-3253-46BE-9907-477980290520}"/>
                    </a:ext>
                  </a:extLst>
                </p:cNvPr>
                <p:cNvCxnSpPr/>
                <p:nvPr/>
              </p:nvCxnSpPr>
              <p:spPr>
                <a:xfrm flipH="1">
                  <a:off x="7025780" y="1603695"/>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37" name="Straight Connector 636">
                  <a:extLst>
                    <a:ext uri="{FF2B5EF4-FFF2-40B4-BE49-F238E27FC236}">
                      <a16:creationId xmlns:a16="http://schemas.microsoft.com/office/drawing/2014/main" id="{7ACCE6C1-D3A2-40D5-BEC9-7FA9AA18EF9A}"/>
                    </a:ext>
                  </a:extLst>
                </p:cNvPr>
                <p:cNvCxnSpPr/>
                <p:nvPr/>
              </p:nvCxnSpPr>
              <p:spPr>
                <a:xfrm flipH="1">
                  <a:off x="4570602" y="1603694"/>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38" name="Straight Connector 637">
                  <a:extLst>
                    <a:ext uri="{FF2B5EF4-FFF2-40B4-BE49-F238E27FC236}">
                      <a16:creationId xmlns:a16="http://schemas.microsoft.com/office/drawing/2014/main" id="{1D3D884D-2F3F-4B6C-9E4C-2A48A44AAF58}"/>
                    </a:ext>
                  </a:extLst>
                </p:cNvPr>
                <p:cNvCxnSpPr/>
                <p:nvPr/>
              </p:nvCxnSpPr>
              <p:spPr>
                <a:xfrm flipH="1">
                  <a:off x="5752051" y="1603693"/>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grpSp>
          <p:grpSp>
            <p:nvGrpSpPr>
              <p:cNvPr id="603" name="Group 602">
                <a:extLst>
                  <a:ext uri="{FF2B5EF4-FFF2-40B4-BE49-F238E27FC236}">
                    <a16:creationId xmlns:a16="http://schemas.microsoft.com/office/drawing/2014/main" id="{4AB50522-982B-414E-9467-1E891EE71F97}"/>
                  </a:ext>
                </a:extLst>
              </p:cNvPr>
              <p:cNvGrpSpPr/>
              <p:nvPr/>
            </p:nvGrpSpPr>
            <p:grpSpPr>
              <a:xfrm>
                <a:off x="2822897" y="1371592"/>
                <a:ext cx="4551029" cy="900419"/>
                <a:chOff x="3351402" y="1603693"/>
                <a:chExt cx="4551027" cy="900421"/>
              </a:xfrm>
              <a:grpFill/>
            </p:grpSpPr>
            <p:cxnSp>
              <p:nvCxnSpPr>
                <p:cNvPr id="627" name="Straight Connector 626">
                  <a:extLst>
                    <a:ext uri="{FF2B5EF4-FFF2-40B4-BE49-F238E27FC236}">
                      <a16:creationId xmlns:a16="http://schemas.microsoft.com/office/drawing/2014/main" id="{A45BB51D-72BD-425B-AEC4-C1CC4BAF63F7}"/>
                    </a:ext>
                  </a:extLst>
                </p:cNvPr>
                <p:cNvCxnSpPr>
                  <a:cxnSpLocks/>
                </p:cNvCxnSpPr>
                <p:nvPr/>
              </p:nvCxnSpPr>
              <p:spPr>
                <a:xfrm>
                  <a:off x="3351402" y="2504114"/>
                  <a:ext cx="3674378"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28" name="Straight Connector 627">
                  <a:extLst>
                    <a:ext uri="{FF2B5EF4-FFF2-40B4-BE49-F238E27FC236}">
                      <a16:creationId xmlns:a16="http://schemas.microsoft.com/office/drawing/2014/main" id="{0C041081-6551-4430-B7C6-2BFC2C053B6A}"/>
                    </a:ext>
                  </a:extLst>
                </p:cNvPr>
                <p:cNvCxnSpPr>
                  <a:cxnSpLocks/>
                </p:cNvCxnSpPr>
                <p:nvPr/>
              </p:nvCxnSpPr>
              <p:spPr>
                <a:xfrm>
                  <a:off x="4265802" y="1603695"/>
                  <a:ext cx="3636627"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29" name="Straight Connector 628">
                  <a:extLst>
                    <a:ext uri="{FF2B5EF4-FFF2-40B4-BE49-F238E27FC236}">
                      <a16:creationId xmlns:a16="http://schemas.microsoft.com/office/drawing/2014/main" id="{BEE8086C-584F-4F20-9251-854F93849051}"/>
                    </a:ext>
                  </a:extLst>
                </p:cNvPr>
                <p:cNvCxnSpPr/>
                <p:nvPr/>
              </p:nvCxnSpPr>
              <p:spPr>
                <a:xfrm flipH="1">
                  <a:off x="3380763" y="1603695"/>
                  <a:ext cx="88503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30" name="Straight Connector 629">
                  <a:extLst>
                    <a:ext uri="{FF2B5EF4-FFF2-40B4-BE49-F238E27FC236}">
                      <a16:creationId xmlns:a16="http://schemas.microsoft.com/office/drawing/2014/main" id="{596E5F10-10ED-45A5-A87D-18665506E05C}"/>
                    </a:ext>
                  </a:extLst>
                </p:cNvPr>
                <p:cNvCxnSpPr/>
                <p:nvPr/>
              </p:nvCxnSpPr>
              <p:spPr>
                <a:xfrm flipH="1">
                  <a:off x="7025780" y="1603695"/>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31" name="Straight Connector 630">
                  <a:extLst>
                    <a:ext uri="{FF2B5EF4-FFF2-40B4-BE49-F238E27FC236}">
                      <a16:creationId xmlns:a16="http://schemas.microsoft.com/office/drawing/2014/main" id="{33CB4037-5675-4FB3-B791-701FCC0ABBBF}"/>
                    </a:ext>
                  </a:extLst>
                </p:cNvPr>
                <p:cNvCxnSpPr/>
                <p:nvPr/>
              </p:nvCxnSpPr>
              <p:spPr>
                <a:xfrm flipH="1">
                  <a:off x="4570602" y="1603694"/>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32" name="Straight Connector 631">
                  <a:extLst>
                    <a:ext uri="{FF2B5EF4-FFF2-40B4-BE49-F238E27FC236}">
                      <a16:creationId xmlns:a16="http://schemas.microsoft.com/office/drawing/2014/main" id="{AA88E02B-18AE-4194-9969-E22E1C8FB78F}"/>
                    </a:ext>
                  </a:extLst>
                </p:cNvPr>
                <p:cNvCxnSpPr/>
                <p:nvPr/>
              </p:nvCxnSpPr>
              <p:spPr>
                <a:xfrm flipH="1">
                  <a:off x="5752051" y="1603693"/>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grpSp>
          <p:grpSp>
            <p:nvGrpSpPr>
              <p:cNvPr id="604" name="Group 603">
                <a:extLst>
                  <a:ext uri="{FF2B5EF4-FFF2-40B4-BE49-F238E27FC236}">
                    <a16:creationId xmlns:a16="http://schemas.microsoft.com/office/drawing/2014/main" id="{5499B226-BFD7-4251-AFCF-4A4DBB183F4F}"/>
                  </a:ext>
                </a:extLst>
              </p:cNvPr>
              <p:cNvGrpSpPr/>
              <p:nvPr/>
            </p:nvGrpSpPr>
            <p:grpSpPr>
              <a:xfrm>
                <a:off x="1942054" y="2272006"/>
                <a:ext cx="4551029" cy="900419"/>
                <a:chOff x="3351402" y="1603693"/>
                <a:chExt cx="4551027" cy="900421"/>
              </a:xfrm>
              <a:grpFill/>
            </p:grpSpPr>
            <p:cxnSp>
              <p:nvCxnSpPr>
                <p:cNvPr id="621" name="Straight Connector 620">
                  <a:extLst>
                    <a:ext uri="{FF2B5EF4-FFF2-40B4-BE49-F238E27FC236}">
                      <a16:creationId xmlns:a16="http://schemas.microsoft.com/office/drawing/2014/main" id="{F10FD4CB-7A64-418B-8DA4-6F7905F271B6}"/>
                    </a:ext>
                  </a:extLst>
                </p:cNvPr>
                <p:cNvCxnSpPr>
                  <a:cxnSpLocks/>
                </p:cNvCxnSpPr>
                <p:nvPr/>
              </p:nvCxnSpPr>
              <p:spPr>
                <a:xfrm>
                  <a:off x="3351402" y="2504114"/>
                  <a:ext cx="3674378"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22" name="Straight Connector 621">
                  <a:extLst>
                    <a:ext uri="{FF2B5EF4-FFF2-40B4-BE49-F238E27FC236}">
                      <a16:creationId xmlns:a16="http://schemas.microsoft.com/office/drawing/2014/main" id="{8AFDC715-ED04-4F73-A788-F19DB8828F1D}"/>
                    </a:ext>
                  </a:extLst>
                </p:cNvPr>
                <p:cNvCxnSpPr>
                  <a:cxnSpLocks/>
                </p:cNvCxnSpPr>
                <p:nvPr/>
              </p:nvCxnSpPr>
              <p:spPr>
                <a:xfrm>
                  <a:off x="4265802" y="1603695"/>
                  <a:ext cx="3636627" cy="0"/>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23" name="Straight Connector 622">
                  <a:extLst>
                    <a:ext uri="{FF2B5EF4-FFF2-40B4-BE49-F238E27FC236}">
                      <a16:creationId xmlns:a16="http://schemas.microsoft.com/office/drawing/2014/main" id="{E8423E94-52AB-4CCB-BD5F-DD6C50949298}"/>
                    </a:ext>
                  </a:extLst>
                </p:cNvPr>
                <p:cNvCxnSpPr/>
                <p:nvPr/>
              </p:nvCxnSpPr>
              <p:spPr>
                <a:xfrm flipH="1">
                  <a:off x="3380763" y="1603695"/>
                  <a:ext cx="88503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24" name="Straight Connector 623">
                  <a:extLst>
                    <a:ext uri="{FF2B5EF4-FFF2-40B4-BE49-F238E27FC236}">
                      <a16:creationId xmlns:a16="http://schemas.microsoft.com/office/drawing/2014/main" id="{23B790D6-211C-4DA4-A0AF-2C1A7961D8EE}"/>
                    </a:ext>
                  </a:extLst>
                </p:cNvPr>
                <p:cNvCxnSpPr/>
                <p:nvPr/>
              </p:nvCxnSpPr>
              <p:spPr>
                <a:xfrm flipH="1">
                  <a:off x="7025780" y="1603695"/>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25" name="Straight Connector 624">
                  <a:extLst>
                    <a:ext uri="{FF2B5EF4-FFF2-40B4-BE49-F238E27FC236}">
                      <a16:creationId xmlns:a16="http://schemas.microsoft.com/office/drawing/2014/main" id="{0ED95660-3397-4A50-98C2-94862ACC3028}"/>
                    </a:ext>
                  </a:extLst>
                </p:cNvPr>
                <p:cNvCxnSpPr/>
                <p:nvPr/>
              </p:nvCxnSpPr>
              <p:spPr>
                <a:xfrm flipH="1">
                  <a:off x="4570602" y="1603694"/>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cxnSp>
              <p:nvCxnSpPr>
                <p:cNvPr id="626" name="Straight Connector 625">
                  <a:extLst>
                    <a:ext uri="{FF2B5EF4-FFF2-40B4-BE49-F238E27FC236}">
                      <a16:creationId xmlns:a16="http://schemas.microsoft.com/office/drawing/2014/main" id="{E058AA87-DE87-4D3F-97DC-A2EDFBB15DB4}"/>
                    </a:ext>
                  </a:extLst>
                </p:cNvPr>
                <p:cNvCxnSpPr/>
                <p:nvPr/>
              </p:nvCxnSpPr>
              <p:spPr>
                <a:xfrm flipH="1">
                  <a:off x="5752051" y="1603693"/>
                  <a:ext cx="876649" cy="900419"/>
                </a:xfrm>
                <a:prstGeom prst="lin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cxnSp>
          </p:grpSp>
          <p:sp>
            <p:nvSpPr>
              <p:cNvPr id="605" name="Oval 604">
                <a:extLst>
                  <a:ext uri="{FF2B5EF4-FFF2-40B4-BE49-F238E27FC236}">
                    <a16:creationId xmlns:a16="http://schemas.microsoft.com/office/drawing/2014/main" id="{24E02AC2-CF7D-445C-AC9F-0119550CC9A1}"/>
                  </a:ext>
                </a:extLst>
              </p:cNvPr>
              <p:cNvSpPr/>
              <p:nvPr/>
            </p:nvSpPr>
            <p:spPr>
              <a:xfrm>
                <a:off x="4309147" y="224401"/>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6" name="Oval 605">
                <a:extLst>
                  <a:ext uri="{FF2B5EF4-FFF2-40B4-BE49-F238E27FC236}">
                    <a16:creationId xmlns:a16="http://schemas.microsoft.com/office/drawing/2014/main" id="{D6279F3D-D021-48C8-B9C3-6B1091BF7BC3}"/>
                  </a:ext>
                </a:extLst>
              </p:cNvPr>
              <p:cNvSpPr/>
              <p:nvPr/>
            </p:nvSpPr>
            <p:spPr>
              <a:xfrm>
                <a:off x="7894043" y="224401"/>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7" name="Oval 606">
                <a:extLst>
                  <a:ext uri="{FF2B5EF4-FFF2-40B4-BE49-F238E27FC236}">
                    <a16:creationId xmlns:a16="http://schemas.microsoft.com/office/drawing/2014/main" id="{0B031B26-DF1F-45FD-A962-43F32499812D}"/>
                  </a:ext>
                </a:extLst>
              </p:cNvPr>
              <p:cNvSpPr/>
              <p:nvPr/>
            </p:nvSpPr>
            <p:spPr>
              <a:xfrm>
                <a:off x="6666452" y="224401"/>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0A066FF6-BD2C-4555-9021-611F80D5B8C0}"/>
                  </a:ext>
                </a:extLst>
              </p:cNvPr>
              <p:cNvSpPr/>
              <p:nvPr/>
            </p:nvSpPr>
            <p:spPr>
              <a:xfrm>
                <a:off x="5427680" y="224401"/>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9" name="Oval 608">
                <a:extLst>
                  <a:ext uri="{FF2B5EF4-FFF2-40B4-BE49-F238E27FC236}">
                    <a16:creationId xmlns:a16="http://schemas.microsoft.com/office/drawing/2014/main" id="{CF0D4FBC-697F-4DE3-8C03-CFEACBE23B6C}"/>
                  </a:ext>
                </a:extLst>
              </p:cNvPr>
              <p:cNvSpPr/>
              <p:nvPr/>
            </p:nvSpPr>
            <p:spPr>
              <a:xfrm>
                <a:off x="5269686" y="2941717"/>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0" name="Oval 609">
                <a:extLst>
                  <a:ext uri="{FF2B5EF4-FFF2-40B4-BE49-F238E27FC236}">
                    <a16:creationId xmlns:a16="http://schemas.microsoft.com/office/drawing/2014/main" id="{1EF05A82-A081-4F87-A8CC-1E252C3D81E7}"/>
                  </a:ext>
                </a:extLst>
              </p:cNvPr>
              <p:cNvSpPr/>
              <p:nvPr/>
            </p:nvSpPr>
            <p:spPr>
              <a:xfrm>
                <a:off x="4114800" y="2938237"/>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1" name="Oval 610">
                <a:extLst>
                  <a:ext uri="{FF2B5EF4-FFF2-40B4-BE49-F238E27FC236}">
                    <a16:creationId xmlns:a16="http://schemas.microsoft.com/office/drawing/2014/main" id="{CD3D17C7-3994-4C53-8DD1-F4769EE633D3}"/>
                  </a:ext>
                </a:extLst>
              </p:cNvPr>
              <p:cNvSpPr/>
              <p:nvPr/>
            </p:nvSpPr>
            <p:spPr>
              <a:xfrm>
                <a:off x="2965507" y="2935443"/>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2" name="Oval 611">
                <a:extLst>
                  <a:ext uri="{FF2B5EF4-FFF2-40B4-BE49-F238E27FC236}">
                    <a16:creationId xmlns:a16="http://schemas.microsoft.com/office/drawing/2014/main" id="{FEFA26AC-01D3-4531-A9C2-AF6D2D86AE4F}"/>
                  </a:ext>
                </a:extLst>
              </p:cNvPr>
              <p:cNvSpPr/>
              <p:nvPr/>
            </p:nvSpPr>
            <p:spPr>
              <a:xfrm>
                <a:off x="1905001" y="2935443"/>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3" name="Oval 612">
                <a:extLst>
                  <a:ext uri="{FF2B5EF4-FFF2-40B4-BE49-F238E27FC236}">
                    <a16:creationId xmlns:a16="http://schemas.microsoft.com/office/drawing/2014/main" id="{0D342C26-9C1D-4453-9246-B9BD2C88D6BA}"/>
                  </a:ext>
                </a:extLst>
              </p:cNvPr>
              <p:cNvSpPr/>
              <p:nvPr/>
            </p:nvSpPr>
            <p:spPr>
              <a:xfrm>
                <a:off x="6059651" y="2025230"/>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14" name="Oval 613">
                <a:extLst>
                  <a:ext uri="{FF2B5EF4-FFF2-40B4-BE49-F238E27FC236}">
                    <a16:creationId xmlns:a16="http://schemas.microsoft.com/office/drawing/2014/main" id="{C8198DD5-3F53-4D10-BDBA-8D81E25C7F98}"/>
                  </a:ext>
                </a:extLst>
              </p:cNvPr>
              <p:cNvSpPr/>
              <p:nvPr/>
            </p:nvSpPr>
            <p:spPr>
              <a:xfrm>
                <a:off x="4894278" y="2025230"/>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8E90F599-AF02-4352-B46D-B81E032BF106}"/>
                  </a:ext>
                </a:extLst>
              </p:cNvPr>
              <p:cNvSpPr/>
              <p:nvPr/>
            </p:nvSpPr>
            <p:spPr>
              <a:xfrm>
                <a:off x="3800214" y="2025230"/>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180EDBD5-B789-4630-9802-10885EA231D0}"/>
                  </a:ext>
                </a:extLst>
              </p:cNvPr>
              <p:cNvSpPr/>
              <p:nvPr/>
            </p:nvSpPr>
            <p:spPr>
              <a:xfrm>
                <a:off x="2664206" y="2025232"/>
                <a:ext cx="508933" cy="493548"/>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0C7591D0-3D8A-4C93-A5D3-B94B78A76B71}"/>
                  </a:ext>
                </a:extLst>
              </p:cNvPr>
              <p:cNvSpPr/>
              <p:nvPr/>
            </p:nvSpPr>
            <p:spPr>
              <a:xfrm>
                <a:off x="6941193" y="1175148"/>
                <a:ext cx="508933" cy="493549"/>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1B9AF182-F707-4CC4-B368-D306BB1BE9EB}"/>
                  </a:ext>
                </a:extLst>
              </p:cNvPr>
              <p:cNvSpPr/>
              <p:nvPr/>
            </p:nvSpPr>
            <p:spPr>
              <a:xfrm>
                <a:off x="5779315" y="1175150"/>
                <a:ext cx="508933" cy="493549"/>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6034E0EA-1DAC-4143-B96B-C6C6B414B70B}"/>
                  </a:ext>
                </a:extLst>
              </p:cNvPr>
              <p:cNvSpPr/>
              <p:nvPr/>
            </p:nvSpPr>
            <p:spPr>
              <a:xfrm>
                <a:off x="4551028" y="1175152"/>
                <a:ext cx="508933" cy="493549"/>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EE81A6C5-5F1D-4643-9023-BE540D6F4EC7}"/>
                  </a:ext>
                </a:extLst>
              </p:cNvPr>
              <p:cNvSpPr/>
              <p:nvPr/>
            </p:nvSpPr>
            <p:spPr>
              <a:xfrm>
                <a:off x="3474439" y="1175152"/>
                <a:ext cx="508933" cy="493549"/>
              </a:xfrm>
              <a:prstGeom prst="ellipse">
                <a:avLst/>
              </a:prstGeom>
              <a:grp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cxnSp>
          <p:nvCxnSpPr>
            <p:cNvPr id="594" name="Straight Connector 593">
              <a:extLst>
                <a:ext uri="{FF2B5EF4-FFF2-40B4-BE49-F238E27FC236}">
                  <a16:creationId xmlns:a16="http://schemas.microsoft.com/office/drawing/2014/main" id="{B8564028-8600-49F9-AEDC-723C2AD023A0}"/>
                </a:ext>
              </a:extLst>
            </p:cNvPr>
            <p:cNvCxnSpPr>
              <a:cxnSpLocks/>
            </p:cNvCxnSpPr>
            <p:nvPr/>
          </p:nvCxnSpPr>
          <p:spPr>
            <a:xfrm flipH="1">
              <a:off x="11714918" y="1072174"/>
              <a:ext cx="17956" cy="1070319"/>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95" name="Straight Connector 594">
              <a:extLst>
                <a:ext uri="{FF2B5EF4-FFF2-40B4-BE49-F238E27FC236}">
                  <a16:creationId xmlns:a16="http://schemas.microsoft.com/office/drawing/2014/main" id="{93B9DFB4-828E-4A9F-8E53-78FFEE11C72E}"/>
                </a:ext>
              </a:extLst>
            </p:cNvPr>
            <p:cNvCxnSpPr>
              <a:cxnSpLocks/>
            </p:cNvCxnSpPr>
            <p:nvPr/>
          </p:nvCxnSpPr>
          <p:spPr>
            <a:xfrm flipH="1">
              <a:off x="9153761" y="1375493"/>
              <a:ext cx="17956" cy="1070319"/>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96" name="Straight Connector 595">
              <a:extLst>
                <a:ext uri="{FF2B5EF4-FFF2-40B4-BE49-F238E27FC236}">
                  <a16:creationId xmlns:a16="http://schemas.microsoft.com/office/drawing/2014/main" id="{809EA31F-A3CA-41C7-A307-F641147C07C8}"/>
                </a:ext>
              </a:extLst>
            </p:cNvPr>
            <p:cNvCxnSpPr>
              <a:cxnSpLocks/>
            </p:cNvCxnSpPr>
            <p:nvPr/>
          </p:nvCxnSpPr>
          <p:spPr>
            <a:xfrm flipH="1">
              <a:off x="11225443" y="1646698"/>
              <a:ext cx="17956" cy="1070319"/>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97" name="Straight Connector 596">
              <a:extLst>
                <a:ext uri="{FF2B5EF4-FFF2-40B4-BE49-F238E27FC236}">
                  <a16:creationId xmlns:a16="http://schemas.microsoft.com/office/drawing/2014/main" id="{1A00C1BC-6EB2-4BCB-871E-E3BEFEC4CE9C}"/>
                </a:ext>
              </a:extLst>
            </p:cNvPr>
            <p:cNvCxnSpPr>
              <a:cxnSpLocks/>
            </p:cNvCxnSpPr>
            <p:nvPr/>
          </p:nvCxnSpPr>
          <p:spPr>
            <a:xfrm flipH="1">
              <a:off x="8750422" y="1923150"/>
              <a:ext cx="17956" cy="1070319"/>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98" name="Straight Connector 597">
              <a:extLst>
                <a:ext uri="{FF2B5EF4-FFF2-40B4-BE49-F238E27FC236}">
                  <a16:creationId xmlns:a16="http://schemas.microsoft.com/office/drawing/2014/main" id="{3374C23A-BA79-4268-BE32-11EFB8A286EC}"/>
                </a:ext>
              </a:extLst>
            </p:cNvPr>
            <p:cNvCxnSpPr>
              <a:cxnSpLocks/>
            </p:cNvCxnSpPr>
            <p:nvPr/>
          </p:nvCxnSpPr>
          <p:spPr>
            <a:xfrm flipH="1">
              <a:off x="11705939" y="2305575"/>
              <a:ext cx="17956" cy="1070319"/>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99" name="Straight Connector 598">
              <a:extLst>
                <a:ext uri="{FF2B5EF4-FFF2-40B4-BE49-F238E27FC236}">
                  <a16:creationId xmlns:a16="http://schemas.microsoft.com/office/drawing/2014/main" id="{C38C45E2-9E54-4F26-88CC-CC640E8B4CFE}"/>
                </a:ext>
              </a:extLst>
            </p:cNvPr>
            <p:cNvCxnSpPr>
              <a:cxnSpLocks/>
            </p:cNvCxnSpPr>
            <p:nvPr/>
          </p:nvCxnSpPr>
          <p:spPr>
            <a:xfrm flipH="1">
              <a:off x="9144782" y="2608894"/>
              <a:ext cx="17956" cy="1070319"/>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600" name="Straight Connector 599">
              <a:extLst>
                <a:ext uri="{FF2B5EF4-FFF2-40B4-BE49-F238E27FC236}">
                  <a16:creationId xmlns:a16="http://schemas.microsoft.com/office/drawing/2014/main" id="{A0EE16B2-D95C-4C28-8693-EA34A1D2D397}"/>
                </a:ext>
              </a:extLst>
            </p:cNvPr>
            <p:cNvCxnSpPr>
              <a:cxnSpLocks/>
            </p:cNvCxnSpPr>
            <p:nvPr/>
          </p:nvCxnSpPr>
          <p:spPr>
            <a:xfrm flipH="1">
              <a:off x="11216464" y="2880098"/>
              <a:ext cx="17956" cy="1070319"/>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601" name="Straight Connector 600">
              <a:extLst>
                <a:ext uri="{FF2B5EF4-FFF2-40B4-BE49-F238E27FC236}">
                  <a16:creationId xmlns:a16="http://schemas.microsoft.com/office/drawing/2014/main" id="{7B0661C9-2FC0-4A17-AA52-C2CDC67800CC}"/>
                </a:ext>
              </a:extLst>
            </p:cNvPr>
            <p:cNvCxnSpPr>
              <a:cxnSpLocks/>
            </p:cNvCxnSpPr>
            <p:nvPr/>
          </p:nvCxnSpPr>
          <p:spPr>
            <a:xfrm flipH="1">
              <a:off x="8741443" y="3156550"/>
              <a:ext cx="17956" cy="1070319"/>
            </a:xfrm>
            <a:prstGeom prst="line">
              <a:avLst/>
            </a:prstGeom>
            <a:ln w="38100">
              <a:solidFill>
                <a:schemeClr val="bg2">
                  <a:lumMod val="50000"/>
                </a:schemeClr>
              </a:solidFill>
              <a:prstDash val="solid"/>
            </a:ln>
          </p:spPr>
          <p:style>
            <a:lnRef idx="1">
              <a:schemeClr val="dk1"/>
            </a:lnRef>
            <a:fillRef idx="0">
              <a:schemeClr val="dk1"/>
            </a:fillRef>
            <a:effectRef idx="0">
              <a:schemeClr val="dk1"/>
            </a:effectRef>
            <a:fontRef idx="minor">
              <a:schemeClr val="tx1"/>
            </a:fontRef>
          </p:style>
        </p:cxnSp>
      </p:grpSp>
      <p:grpSp>
        <p:nvGrpSpPr>
          <p:cNvPr id="885" name="Group 884">
            <a:extLst>
              <a:ext uri="{FF2B5EF4-FFF2-40B4-BE49-F238E27FC236}">
                <a16:creationId xmlns:a16="http://schemas.microsoft.com/office/drawing/2014/main" id="{FA052287-50CE-48A0-A42F-4AE10E6BC181}"/>
              </a:ext>
            </a:extLst>
          </p:cNvPr>
          <p:cNvGrpSpPr/>
          <p:nvPr/>
        </p:nvGrpSpPr>
        <p:grpSpPr>
          <a:xfrm>
            <a:off x="3569450" y="2191060"/>
            <a:ext cx="7910985" cy="2784764"/>
            <a:chOff x="3569450" y="2191060"/>
            <a:chExt cx="7910985" cy="2784764"/>
          </a:xfrm>
        </p:grpSpPr>
        <p:sp>
          <p:nvSpPr>
            <p:cNvPr id="11" name="Rectangle 10">
              <a:extLst>
                <a:ext uri="{FF2B5EF4-FFF2-40B4-BE49-F238E27FC236}">
                  <a16:creationId xmlns:a16="http://schemas.microsoft.com/office/drawing/2014/main" id="{3E1F849E-0387-4412-8526-7CF77918CF57}"/>
                </a:ext>
              </a:extLst>
            </p:cNvPr>
            <p:cNvSpPr/>
            <p:nvPr/>
          </p:nvSpPr>
          <p:spPr>
            <a:xfrm>
              <a:off x="9890990" y="2830059"/>
              <a:ext cx="1589445" cy="468527"/>
            </a:xfrm>
            <a:prstGeom prst="rect">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Dedicated Layers for Specific Node-Types</a:t>
              </a:r>
            </a:p>
          </p:txBody>
        </p:sp>
        <p:sp>
          <p:nvSpPr>
            <p:cNvPr id="12" name="Right Bracket 11">
              <a:extLst>
                <a:ext uri="{FF2B5EF4-FFF2-40B4-BE49-F238E27FC236}">
                  <a16:creationId xmlns:a16="http://schemas.microsoft.com/office/drawing/2014/main" id="{9C3A9259-AA01-4742-A050-41A6765338D1}"/>
                </a:ext>
              </a:extLst>
            </p:cNvPr>
            <p:cNvSpPr/>
            <p:nvPr/>
          </p:nvSpPr>
          <p:spPr>
            <a:xfrm>
              <a:off x="9552834" y="2237544"/>
              <a:ext cx="191181" cy="1556944"/>
            </a:xfrm>
            <a:prstGeom prst="rightBracket">
              <a:avLst/>
            </a:prstGeom>
            <a:ln w="19050">
              <a:solidFill>
                <a:srgbClr val="8E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037FF51-51A6-4AB7-BBA6-4E6F76B36A26}"/>
                </a:ext>
              </a:extLst>
            </p:cNvPr>
            <p:cNvCxnSpPr/>
            <p:nvPr/>
          </p:nvCxnSpPr>
          <p:spPr>
            <a:xfrm>
              <a:off x="9594860" y="3013581"/>
              <a:ext cx="261043" cy="0"/>
            </a:xfrm>
            <a:prstGeom prst="line">
              <a:avLst/>
            </a:prstGeom>
            <a:ln w="19050">
              <a:solidFill>
                <a:srgbClr val="8E0000"/>
              </a:solidFill>
            </a:ln>
          </p:spPr>
          <p:style>
            <a:lnRef idx="1">
              <a:schemeClr val="accent1"/>
            </a:lnRef>
            <a:fillRef idx="0">
              <a:schemeClr val="accent1"/>
            </a:fillRef>
            <a:effectRef idx="0">
              <a:schemeClr val="accent1"/>
            </a:effectRef>
            <a:fontRef idx="minor">
              <a:schemeClr val="tx1"/>
            </a:fontRef>
          </p:style>
        </p:cxnSp>
        <p:sp>
          <p:nvSpPr>
            <p:cNvPr id="583" name="Right Brace 582">
              <a:extLst>
                <a:ext uri="{FF2B5EF4-FFF2-40B4-BE49-F238E27FC236}">
                  <a16:creationId xmlns:a16="http://schemas.microsoft.com/office/drawing/2014/main" id="{7DB87677-60B2-43CF-9948-CE4ABB8BC1FE}"/>
                </a:ext>
              </a:extLst>
            </p:cNvPr>
            <p:cNvSpPr/>
            <p:nvPr/>
          </p:nvSpPr>
          <p:spPr>
            <a:xfrm>
              <a:off x="4687561" y="2191060"/>
              <a:ext cx="401251" cy="783058"/>
            </a:xfrm>
            <a:prstGeom prst="rightBrace">
              <a:avLst>
                <a:gd name="adj1" fmla="val 0"/>
                <a:gd name="adj2" fmla="val 488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4" name="TextBox 583">
              <a:extLst>
                <a:ext uri="{FF2B5EF4-FFF2-40B4-BE49-F238E27FC236}">
                  <a16:creationId xmlns:a16="http://schemas.microsoft.com/office/drawing/2014/main" id="{94213D7E-1DF1-4F51-A6D3-B0055D34DEAB}"/>
                </a:ext>
              </a:extLst>
            </p:cNvPr>
            <p:cNvSpPr txBox="1"/>
            <p:nvPr/>
          </p:nvSpPr>
          <p:spPr>
            <a:xfrm>
              <a:off x="5122686" y="2498794"/>
              <a:ext cx="1092725" cy="276999"/>
            </a:xfrm>
            <a:prstGeom prst="rect">
              <a:avLst/>
            </a:prstGeom>
            <a:noFill/>
          </p:spPr>
          <p:txBody>
            <a:bodyPr wrap="square" rtlCol="0">
              <a:spAutoFit/>
            </a:bodyPr>
            <a:lstStyle/>
            <a:p>
              <a:pPr algn="ctr"/>
              <a:r>
                <a:rPr lang="en-US" sz="1200" b="1" dirty="0">
                  <a:ea typeface="Cambria" panose="02040503050406030204" pitchFamily="18" charset="0"/>
                </a:rPr>
                <a:t>Cache layers</a:t>
              </a:r>
            </a:p>
          </p:txBody>
        </p:sp>
        <p:sp>
          <p:nvSpPr>
            <p:cNvPr id="585" name="Right Brace 584">
              <a:extLst>
                <a:ext uri="{FF2B5EF4-FFF2-40B4-BE49-F238E27FC236}">
                  <a16:creationId xmlns:a16="http://schemas.microsoft.com/office/drawing/2014/main" id="{8634495D-D1D5-4C26-91D2-42CA182033C5}"/>
                </a:ext>
              </a:extLst>
            </p:cNvPr>
            <p:cNvSpPr/>
            <p:nvPr/>
          </p:nvSpPr>
          <p:spPr>
            <a:xfrm rot="4009835">
              <a:off x="3835698" y="3804902"/>
              <a:ext cx="609223" cy="1141720"/>
            </a:xfrm>
            <a:prstGeom prst="righ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6" name="TextBox 585">
              <a:extLst>
                <a:ext uri="{FF2B5EF4-FFF2-40B4-BE49-F238E27FC236}">
                  <a16:creationId xmlns:a16="http://schemas.microsoft.com/office/drawing/2014/main" id="{24C9DD84-F5EE-4F09-87CC-5061B8C718F2}"/>
                </a:ext>
              </a:extLst>
            </p:cNvPr>
            <p:cNvSpPr txBox="1"/>
            <p:nvPr/>
          </p:nvSpPr>
          <p:spPr>
            <a:xfrm>
              <a:off x="4017591" y="4644310"/>
              <a:ext cx="1092725" cy="276999"/>
            </a:xfrm>
            <a:prstGeom prst="rect">
              <a:avLst/>
            </a:prstGeom>
            <a:noFill/>
          </p:spPr>
          <p:txBody>
            <a:bodyPr wrap="square" rtlCol="0">
              <a:spAutoFit/>
            </a:bodyPr>
            <a:lstStyle/>
            <a:p>
              <a:pPr algn="ctr"/>
              <a:r>
                <a:rPr lang="en-US" sz="1200" b="1" dirty="0">
                  <a:ea typeface="Cambria" panose="02040503050406030204" pitchFamily="18" charset="0"/>
                </a:rPr>
                <a:t>Core layer</a:t>
              </a:r>
            </a:p>
          </p:txBody>
        </p:sp>
        <p:sp>
          <p:nvSpPr>
            <p:cNvPr id="588" name="Left Brace 587">
              <a:extLst>
                <a:ext uri="{FF2B5EF4-FFF2-40B4-BE49-F238E27FC236}">
                  <a16:creationId xmlns:a16="http://schemas.microsoft.com/office/drawing/2014/main" id="{408331F8-5135-44BE-992A-2852C183B181}"/>
                </a:ext>
              </a:extLst>
            </p:cNvPr>
            <p:cNvSpPr/>
            <p:nvPr/>
          </p:nvSpPr>
          <p:spPr>
            <a:xfrm>
              <a:off x="6222361" y="2752295"/>
              <a:ext cx="469400" cy="799333"/>
            </a:xfrm>
            <a:prstGeom prst="leftBrace">
              <a:avLst>
                <a:gd name="adj1" fmla="val 0"/>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9" name="Right Brace 588">
              <a:extLst>
                <a:ext uri="{FF2B5EF4-FFF2-40B4-BE49-F238E27FC236}">
                  <a16:creationId xmlns:a16="http://schemas.microsoft.com/office/drawing/2014/main" id="{E54F0419-DA19-44C5-A468-3DC907B69E38}"/>
                </a:ext>
              </a:extLst>
            </p:cNvPr>
            <p:cNvSpPr/>
            <p:nvPr/>
          </p:nvSpPr>
          <p:spPr>
            <a:xfrm rot="4009835">
              <a:off x="8645580" y="3841270"/>
              <a:ext cx="609223" cy="1141720"/>
            </a:xfrm>
            <a:prstGeom prst="righ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0" name="TextBox 589">
              <a:extLst>
                <a:ext uri="{FF2B5EF4-FFF2-40B4-BE49-F238E27FC236}">
                  <a16:creationId xmlns:a16="http://schemas.microsoft.com/office/drawing/2014/main" id="{8077E040-9FAE-4ED7-9C8A-566DCED1DE2A}"/>
                </a:ext>
              </a:extLst>
            </p:cNvPr>
            <p:cNvSpPr txBox="1"/>
            <p:nvPr/>
          </p:nvSpPr>
          <p:spPr>
            <a:xfrm>
              <a:off x="8952105" y="4698825"/>
              <a:ext cx="1092725" cy="276999"/>
            </a:xfrm>
            <a:prstGeom prst="rect">
              <a:avLst/>
            </a:prstGeom>
            <a:noFill/>
          </p:spPr>
          <p:txBody>
            <a:bodyPr wrap="square" rtlCol="0">
              <a:spAutoFit/>
            </a:bodyPr>
            <a:lstStyle>
              <a:defPPr>
                <a:defRPr lang="en-US"/>
              </a:defPPr>
              <a:lvl1pPr>
                <a:defRPr sz="1200" b="1">
                  <a:ea typeface="Cambria" panose="02040503050406030204" pitchFamily="18" charset="0"/>
                </a:defRPr>
              </a:lvl1pPr>
            </a:lstStyle>
            <a:p>
              <a:pPr algn="ctr"/>
              <a:r>
                <a:rPr lang="en-US" dirty="0"/>
                <a:t>Core layer</a:t>
              </a:r>
            </a:p>
          </p:txBody>
        </p:sp>
      </p:grpSp>
      <p:sp>
        <p:nvSpPr>
          <p:cNvPr id="883" name="Rectangle 882">
            <a:extLst>
              <a:ext uri="{FF2B5EF4-FFF2-40B4-BE49-F238E27FC236}">
                <a16:creationId xmlns:a16="http://schemas.microsoft.com/office/drawing/2014/main" id="{44D6AD32-4D12-445D-85EB-5A7C8DF15B55}"/>
              </a:ext>
            </a:extLst>
          </p:cNvPr>
          <p:cNvSpPr/>
          <p:nvPr/>
        </p:nvSpPr>
        <p:spPr>
          <a:xfrm>
            <a:off x="1960429" y="5263925"/>
            <a:ext cx="7806640" cy="461665"/>
          </a:xfrm>
          <a:prstGeom prst="rect">
            <a:avLst/>
          </a:prstGeom>
        </p:spPr>
        <p:txBody>
          <a:bodyPr wrap="square">
            <a:spAutoFit/>
          </a:bodyPr>
          <a:lstStyle/>
          <a:p>
            <a:pPr algn="ctr"/>
            <a:r>
              <a:rPr lang="en-US" sz="1200" b="1" dirty="0">
                <a:solidFill>
                  <a:srgbClr val="0D0D0D"/>
                </a:solidFill>
                <a:latin typeface="Times New Roman" panose="02020603050405020304" pitchFamily="18" charset="0"/>
                <a:ea typeface="Times New Roman" panose="02020603050405020304" pitchFamily="18" charset="0"/>
              </a:rPr>
              <a:t>An Abstract Layout of a 4x4x3 3D-stacked Mesh Network-on-Chip Interconnect. (A) All low-latency TSV Links are connected. (B) Optimal Number of low-latency TSV Links (four, in this case) are connected.</a:t>
            </a:r>
            <a:endParaRPr lang="en-US" sz="1200" dirty="0"/>
          </a:p>
        </p:txBody>
      </p:sp>
      <p:grpSp>
        <p:nvGrpSpPr>
          <p:cNvPr id="886" name="Group 885">
            <a:extLst>
              <a:ext uri="{FF2B5EF4-FFF2-40B4-BE49-F238E27FC236}">
                <a16:creationId xmlns:a16="http://schemas.microsoft.com/office/drawing/2014/main" id="{C2F67C33-F2B0-49C4-8042-A74796B667A7}"/>
              </a:ext>
            </a:extLst>
          </p:cNvPr>
          <p:cNvGrpSpPr/>
          <p:nvPr/>
        </p:nvGrpSpPr>
        <p:grpSpPr>
          <a:xfrm>
            <a:off x="3677446" y="2885572"/>
            <a:ext cx="4915689" cy="1795593"/>
            <a:chOff x="3677446" y="2885572"/>
            <a:chExt cx="4915689" cy="1795593"/>
          </a:xfrm>
        </p:grpSpPr>
        <p:sp>
          <p:nvSpPr>
            <p:cNvPr id="859" name="TextBox 858">
              <a:extLst>
                <a:ext uri="{FF2B5EF4-FFF2-40B4-BE49-F238E27FC236}">
                  <a16:creationId xmlns:a16="http://schemas.microsoft.com/office/drawing/2014/main" id="{48A4B467-D4CD-4E4A-BAEB-1958B25A263F}"/>
                </a:ext>
              </a:extLst>
            </p:cNvPr>
            <p:cNvSpPr txBox="1"/>
            <p:nvPr/>
          </p:nvSpPr>
          <p:spPr>
            <a:xfrm>
              <a:off x="5136419" y="3616771"/>
              <a:ext cx="1085942" cy="461665"/>
            </a:xfrm>
            <a:prstGeom prst="rect">
              <a:avLst/>
            </a:prstGeom>
            <a:noFill/>
          </p:spPr>
          <p:txBody>
            <a:bodyPr wrap="square" rtlCol="0">
              <a:spAutoFit/>
            </a:bodyPr>
            <a:lstStyle/>
            <a:p>
              <a:pPr algn="ctr"/>
              <a:r>
                <a:rPr lang="en-US" sz="1200" b="1" dirty="0">
                  <a:ea typeface="Cambria" panose="02040503050406030204" pitchFamily="18" charset="0"/>
                </a:rPr>
                <a:t>Low-Latency TSV Links</a:t>
              </a:r>
            </a:p>
          </p:txBody>
        </p:sp>
        <p:cxnSp>
          <p:nvCxnSpPr>
            <p:cNvPr id="860" name="Straight Connector 859">
              <a:extLst>
                <a:ext uri="{FF2B5EF4-FFF2-40B4-BE49-F238E27FC236}">
                  <a16:creationId xmlns:a16="http://schemas.microsoft.com/office/drawing/2014/main" id="{985EDFD9-1991-4462-AFF1-E58FB6D99EA3}"/>
                </a:ext>
              </a:extLst>
            </p:cNvPr>
            <p:cNvCxnSpPr>
              <a:cxnSpLocks/>
              <a:endCxn id="859" idx="1"/>
            </p:cNvCxnSpPr>
            <p:nvPr/>
          </p:nvCxnSpPr>
          <p:spPr>
            <a:xfrm>
              <a:off x="3677446" y="2885572"/>
              <a:ext cx="1458973" cy="962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1" name="Straight Connector 860">
              <a:extLst>
                <a:ext uri="{FF2B5EF4-FFF2-40B4-BE49-F238E27FC236}">
                  <a16:creationId xmlns:a16="http://schemas.microsoft.com/office/drawing/2014/main" id="{4A744455-E558-4EE4-B20E-E415790A77DE}"/>
                </a:ext>
              </a:extLst>
            </p:cNvPr>
            <p:cNvCxnSpPr>
              <a:cxnSpLocks/>
              <a:endCxn id="859" idx="1"/>
            </p:cNvCxnSpPr>
            <p:nvPr/>
          </p:nvCxnSpPr>
          <p:spPr>
            <a:xfrm>
              <a:off x="4559936" y="3256785"/>
              <a:ext cx="576483" cy="590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a:extLst>
                <a:ext uri="{FF2B5EF4-FFF2-40B4-BE49-F238E27FC236}">
                  <a16:creationId xmlns:a16="http://schemas.microsoft.com/office/drawing/2014/main" id="{0857CDAD-7C09-40C8-9FDD-818D33B7FE7B}"/>
                </a:ext>
              </a:extLst>
            </p:cNvPr>
            <p:cNvCxnSpPr>
              <a:cxnSpLocks/>
              <a:endCxn id="859" idx="3"/>
            </p:cNvCxnSpPr>
            <p:nvPr/>
          </p:nvCxnSpPr>
          <p:spPr>
            <a:xfrm flipH="1">
              <a:off x="6222361" y="3026256"/>
              <a:ext cx="1063966" cy="821348"/>
            </a:xfrm>
            <a:prstGeom prst="line">
              <a:avLst/>
            </a:prstGeom>
            <a:ln w="19050"/>
          </p:spPr>
          <p:style>
            <a:lnRef idx="1">
              <a:schemeClr val="dk1"/>
            </a:lnRef>
            <a:fillRef idx="0">
              <a:schemeClr val="dk1"/>
            </a:fillRef>
            <a:effectRef idx="0">
              <a:schemeClr val="dk1"/>
            </a:effectRef>
            <a:fontRef idx="minor">
              <a:schemeClr val="tx1"/>
            </a:fontRef>
          </p:style>
        </p:cxnSp>
        <p:cxnSp>
          <p:nvCxnSpPr>
            <p:cNvPr id="869" name="Straight Connector 868">
              <a:extLst>
                <a:ext uri="{FF2B5EF4-FFF2-40B4-BE49-F238E27FC236}">
                  <a16:creationId xmlns:a16="http://schemas.microsoft.com/office/drawing/2014/main" id="{75543CA3-6E11-424F-84B0-1F7DB5BE7E1A}"/>
                </a:ext>
              </a:extLst>
            </p:cNvPr>
            <p:cNvCxnSpPr>
              <a:cxnSpLocks/>
              <a:endCxn id="859" idx="3"/>
            </p:cNvCxnSpPr>
            <p:nvPr/>
          </p:nvCxnSpPr>
          <p:spPr>
            <a:xfrm flipH="1">
              <a:off x="6222361" y="3680881"/>
              <a:ext cx="2370774" cy="166723"/>
            </a:xfrm>
            <a:prstGeom prst="line">
              <a:avLst/>
            </a:prstGeom>
            <a:ln w="19050"/>
          </p:spPr>
          <p:style>
            <a:lnRef idx="1">
              <a:schemeClr val="dk1"/>
            </a:lnRef>
            <a:fillRef idx="0">
              <a:schemeClr val="dk1"/>
            </a:fillRef>
            <a:effectRef idx="0">
              <a:schemeClr val="dk1"/>
            </a:effectRef>
            <a:fontRef idx="minor">
              <a:schemeClr val="tx1"/>
            </a:fontRef>
          </p:style>
        </p:cxnSp>
        <p:sp>
          <p:nvSpPr>
            <p:cNvPr id="884" name="Rectangle 883">
              <a:extLst>
                <a:ext uri="{FF2B5EF4-FFF2-40B4-BE49-F238E27FC236}">
                  <a16:creationId xmlns:a16="http://schemas.microsoft.com/office/drawing/2014/main" id="{2C586EB3-6424-4729-B32C-E69C86F856F1}"/>
                </a:ext>
              </a:extLst>
            </p:cNvPr>
            <p:cNvSpPr/>
            <p:nvPr/>
          </p:nvSpPr>
          <p:spPr>
            <a:xfrm>
              <a:off x="4976491" y="4034834"/>
              <a:ext cx="1526560" cy="646331"/>
            </a:xfrm>
            <a:prstGeom prst="rect">
              <a:avLst/>
            </a:prstGeom>
            <a:solidFill>
              <a:srgbClr val="8E0000"/>
            </a:solidFill>
            <a:ln>
              <a:noFill/>
            </a:ln>
          </p:spPr>
          <p:txBody>
            <a:bodyPr wrap="square">
              <a:spAutoFit/>
            </a:bodyPr>
            <a:lstStyle/>
            <a:p>
              <a:pPr algn="ctr"/>
              <a:r>
                <a:rPr lang="en-US" sz="1200" b="1" dirty="0">
                  <a:solidFill>
                    <a:schemeClr val="lt1"/>
                  </a:solidFill>
                </a:rPr>
                <a:t>TSVs have higher bandwidth (on gem5 Simple-Network)</a:t>
              </a:r>
            </a:p>
          </p:txBody>
        </p:sp>
      </p:grpSp>
      <p:sp>
        <p:nvSpPr>
          <p:cNvPr id="887" name="Rectangle: Rounded Corners 886">
            <a:extLst>
              <a:ext uri="{FF2B5EF4-FFF2-40B4-BE49-F238E27FC236}">
                <a16:creationId xmlns:a16="http://schemas.microsoft.com/office/drawing/2014/main" id="{44E76D45-A7E1-49F4-9919-325757A7D918}"/>
              </a:ext>
            </a:extLst>
          </p:cNvPr>
          <p:cNvSpPr/>
          <p:nvPr/>
        </p:nvSpPr>
        <p:spPr>
          <a:xfrm>
            <a:off x="3112853" y="5845060"/>
            <a:ext cx="5964735" cy="786425"/>
          </a:xfrm>
          <a:prstGeom prst="roundRect">
            <a:avLst>
              <a:gd name="adj" fmla="val 1493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sz="1200" b="1" dirty="0">
                <a:solidFill>
                  <a:schemeClr val="bg2">
                    <a:lumMod val="25000"/>
                  </a:schemeClr>
                </a:solidFill>
              </a:rPr>
              <a:t>Number of layers = 3; by design due to practical limitations (temperature &amp; die-area).</a:t>
            </a:r>
          </a:p>
          <a:p>
            <a:pPr marL="285750" indent="-285750" algn="just">
              <a:buFont typeface="Arial" panose="020B0604020202020204" pitchFamily="34" charset="0"/>
              <a:buChar char="•"/>
            </a:pPr>
            <a:r>
              <a:rPr lang="en-US" sz="1200" b="1" dirty="0">
                <a:solidFill>
                  <a:schemeClr val="bg2">
                    <a:lumMod val="25000"/>
                  </a:schemeClr>
                </a:solidFill>
              </a:rPr>
              <a:t>Calculates Optimal TSV-Links by calling sub-routine.</a:t>
            </a:r>
          </a:p>
        </p:txBody>
      </p:sp>
    </p:spTree>
    <p:extLst>
      <p:ext uri="{BB962C8B-B14F-4D97-AF65-F5344CB8AC3E}">
        <p14:creationId xmlns:p14="http://schemas.microsoft.com/office/powerpoint/2010/main" val="40266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016E6-2508-4449-BFF3-90AF824354B9}"/>
              </a:ext>
            </a:extLst>
          </p:cNvPr>
          <p:cNvSpPr txBox="1"/>
          <p:nvPr/>
        </p:nvSpPr>
        <p:spPr>
          <a:xfrm>
            <a:off x="611702" y="538349"/>
            <a:ext cx="4876800" cy="461665"/>
          </a:xfrm>
          <a:prstGeom prst="rect">
            <a:avLst/>
          </a:prstGeom>
          <a:noFill/>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NoC Implementation</a:t>
            </a:r>
          </a:p>
        </p:txBody>
      </p:sp>
      <p:sp>
        <p:nvSpPr>
          <p:cNvPr id="6" name="Rectangle 5">
            <a:extLst>
              <a:ext uri="{FF2B5EF4-FFF2-40B4-BE49-F238E27FC236}">
                <a16:creationId xmlns:a16="http://schemas.microsoft.com/office/drawing/2014/main" id="{1E021846-1629-430B-9410-9B55027179F2}"/>
              </a:ext>
            </a:extLst>
          </p:cNvPr>
          <p:cNvSpPr/>
          <p:nvPr/>
        </p:nvSpPr>
        <p:spPr>
          <a:xfrm>
            <a:off x="1295904" y="769182"/>
            <a:ext cx="3559501" cy="464871"/>
          </a:xfrm>
          <a:prstGeom prst="rect">
            <a:avLst/>
          </a:prstGeom>
        </p:spPr>
        <p:txBody>
          <a:bodyPr wrap="none">
            <a:spAutoFit/>
          </a:bodyPr>
          <a:lstStyle/>
          <a:p>
            <a:pPr marL="742950" lvl="1" indent="-285750">
              <a:lnSpc>
                <a:spcPct val="150000"/>
              </a:lnSpc>
              <a:buFont typeface="Wingdings" panose="05000000000000000000" pitchFamily="2" charset="2"/>
              <a:buChar char="§"/>
            </a:pPr>
            <a:r>
              <a:rPr lang="en-US" dirty="0">
                <a:ln>
                  <a:solidFill>
                    <a:sysClr val="windowText" lastClr="000000"/>
                  </a:solidFill>
                </a:ln>
                <a:solidFill>
                  <a:sysClr val="windowText" lastClr="000000"/>
                </a:solidFill>
              </a:rPr>
              <a:t>Optimal TSV Link Placement</a:t>
            </a:r>
          </a:p>
        </p:txBody>
      </p:sp>
      <p:pic>
        <p:nvPicPr>
          <p:cNvPr id="7" name="Picture 6">
            <a:extLst>
              <a:ext uri="{FF2B5EF4-FFF2-40B4-BE49-F238E27FC236}">
                <a16:creationId xmlns:a16="http://schemas.microsoft.com/office/drawing/2014/main" id="{DF7F4AD1-0A94-481E-9DD1-2F0C0E00D34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64785" y="1434782"/>
            <a:ext cx="4643120" cy="3988435"/>
          </a:xfrm>
          <a:prstGeom prst="rect">
            <a:avLst/>
          </a:prstGeom>
          <a:noFill/>
        </p:spPr>
      </p:pic>
      <p:sp>
        <p:nvSpPr>
          <p:cNvPr id="8" name="Rectangle 7">
            <a:extLst>
              <a:ext uri="{FF2B5EF4-FFF2-40B4-BE49-F238E27FC236}">
                <a16:creationId xmlns:a16="http://schemas.microsoft.com/office/drawing/2014/main" id="{89EA84FA-DB2C-4E4C-952A-2F5D80132680}"/>
              </a:ext>
            </a:extLst>
          </p:cNvPr>
          <p:cNvSpPr/>
          <p:nvPr/>
        </p:nvSpPr>
        <p:spPr>
          <a:xfrm>
            <a:off x="6810750" y="5423217"/>
            <a:ext cx="4497155" cy="430887"/>
          </a:xfrm>
          <a:prstGeom prst="rect">
            <a:avLst/>
          </a:prstGeom>
        </p:spPr>
        <p:txBody>
          <a:bodyPr wrap="square">
            <a:spAutoFit/>
          </a:bodyPr>
          <a:lstStyle/>
          <a:p>
            <a:pPr algn="ctr">
              <a:spcAft>
                <a:spcPts val="1000"/>
              </a:spcAft>
            </a:pPr>
            <a:r>
              <a:rPr lang="en-US" sz="1100" b="1" dirty="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rPr>
              <a:t>Packet Hop values from each Network-Node to a nearest TSV link in (A) 4x4 Mesh and (B) 8x8 Mesh.</a:t>
            </a:r>
            <a:endParaRPr lang="en-US" sz="105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84DF43-2A7F-48A0-BE5D-5D8F543C55BA}"/>
              </a:ext>
            </a:extLst>
          </p:cNvPr>
          <p:cNvSpPr txBox="1"/>
          <p:nvPr/>
        </p:nvSpPr>
        <p:spPr>
          <a:xfrm>
            <a:off x="611702" y="2376229"/>
            <a:ext cx="5700963" cy="3046988"/>
          </a:xfrm>
          <a:prstGeom prst="rect">
            <a:avLst/>
          </a:prstGeom>
          <a:noFill/>
          <a:ln>
            <a:solidFill>
              <a:schemeClr val="tx1"/>
            </a:solidFill>
          </a:ln>
        </p:spPr>
        <p:txBody>
          <a:bodyPr wrap="square" rtlCol="0">
            <a:spAutoFit/>
          </a:bodyPr>
          <a:lstStyle/>
          <a:p>
            <a:pPr marL="285750" indent="-285750" algn="just">
              <a:buFont typeface="Arial" panose="020B0604020202020204" pitchFamily="34" charset="0"/>
              <a:buChar char="•"/>
            </a:pPr>
            <a:r>
              <a:rPr lang="en-US" sz="1200" b="1" dirty="0"/>
              <a:t>Space Exploration Optimization problem</a:t>
            </a:r>
            <a:r>
              <a:rPr lang="en-US" sz="1200" dirty="0"/>
              <a:t>: The least number of TSVs for the maximum possible performance ⟹ minimization of average hop count.</a:t>
            </a:r>
          </a:p>
          <a:p>
            <a:pPr marL="285750" indent="-285750" algn="just">
              <a:buFont typeface="Arial" panose="020B0604020202020204" pitchFamily="34" charset="0"/>
              <a:buChar char="•"/>
            </a:pPr>
            <a:endParaRPr lang="en-US" sz="1200" dirty="0"/>
          </a:p>
          <a:p>
            <a:pPr marL="285750" indent="-285750" algn="just">
              <a:buFont typeface="Arial" panose="020B0604020202020204" pitchFamily="34" charset="0"/>
              <a:buChar char="•"/>
            </a:pPr>
            <a:r>
              <a:rPr lang="en-US" sz="1200" b="1" dirty="0"/>
              <a:t>Assumptions</a:t>
            </a:r>
            <a:r>
              <a:rPr lang="en-US" sz="1200" dirty="0"/>
              <a:t>: (dramatically shortens the no. of possible configurations to explore)</a:t>
            </a:r>
          </a:p>
          <a:p>
            <a:pPr marL="742950" lvl="1" indent="-285750" algn="just">
              <a:buFont typeface="Wingdings" panose="05000000000000000000" pitchFamily="2" charset="2"/>
              <a:buChar char="§"/>
            </a:pPr>
            <a:r>
              <a:rPr lang="en-US" sz="1200" dirty="0"/>
              <a:t>No two TSVs in same row.</a:t>
            </a:r>
          </a:p>
          <a:p>
            <a:pPr marL="742950" lvl="1" indent="-285750" algn="just">
              <a:buFont typeface="Wingdings" panose="05000000000000000000" pitchFamily="2" charset="2"/>
              <a:buChar char="§"/>
            </a:pPr>
            <a:r>
              <a:rPr lang="en-US" sz="1200" dirty="0"/>
              <a:t>No two TSVs in same column.</a:t>
            </a:r>
          </a:p>
          <a:p>
            <a:pPr marL="742950" lvl="1" indent="-285750" algn="just">
              <a:buFont typeface="Wingdings" panose="05000000000000000000" pitchFamily="2" charset="2"/>
              <a:buChar char="§"/>
            </a:pPr>
            <a:r>
              <a:rPr lang="en-US" sz="1200" dirty="0"/>
              <a:t>No two TSVs in same diagonal.</a:t>
            </a:r>
          </a:p>
          <a:p>
            <a:pPr marL="285750" indent="-285750" algn="just">
              <a:buFont typeface="Arial" panose="020B0604020202020204" pitchFamily="34" charset="0"/>
              <a:buChar char="•"/>
            </a:pPr>
            <a:endParaRPr lang="en-US" sz="1200" dirty="0"/>
          </a:p>
          <a:p>
            <a:pPr marL="285750" indent="-285750" algn="just">
              <a:buFont typeface="Arial" panose="020B0604020202020204" pitchFamily="34" charset="0"/>
              <a:buChar char="•"/>
            </a:pPr>
            <a:r>
              <a:rPr lang="en-US" sz="1200" dirty="0"/>
              <a:t>Outputs a fixed configuration for value of ‘N’ in a </a:t>
            </a:r>
            <a:r>
              <a:rPr lang="en-US" sz="1200" dirty="0" err="1"/>
              <a:t>NxN</a:t>
            </a:r>
            <a:r>
              <a:rPr lang="en-US" sz="1200" dirty="0"/>
              <a:t> mesh.</a:t>
            </a:r>
          </a:p>
          <a:p>
            <a:pPr marL="285750" indent="-285750" algn="just">
              <a:buFont typeface="Arial" panose="020B0604020202020204" pitchFamily="34" charset="0"/>
              <a:buChar char="•"/>
            </a:pPr>
            <a:endParaRPr lang="en-US" sz="1200" dirty="0"/>
          </a:p>
          <a:p>
            <a:pPr marL="285750" indent="-285750" algn="just">
              <a:buFont typeface="Arial" panose="020B0604020202020204" pitchFamily="34" charset="0"/>
              <a:buChar char="•"/>
            </a:pPr>
            <a:r>
              <a:rPr lang="en-US" sz="1200" dirty="0"/>
              <a:t>Branch and Bound approach akin to N-Queens Problem.</a:t>
            </a:r>
          </a:p>
          <a:p>
            <a:pPr marL="285750" indent="-285750" algn="just">
              <a:buFont typeface="Arial" panose="020B0604020202020204" pitchFamily="34" charset="0"/>
              <a:buChar char="•"/>
            </a:pPr>
            <a:endParaRPr lang="en-US" sz="1200" dirty="0"/>
          </a:p>
          <a:p>
            <a:pPr marL="285750" indent="-285750" algn="just">
              <a:buFont typeface="Arial" panose="020B0604020202020204" pitchFamily="34" charset="0"/>
              <a:buChar char="•"/>
            </a:pPr>
            <a:r>
              <a:rPr lang="en-US" sz="1200" dirty="0"/>
              <a:t>This approach restricts the number of TSVs in the grid and automatically places them in the position of minimum possible hop count for a node.</a:t>
            </a:r>
          </a:p>
          <a:p>
            <a:pPr marL="285750" indent="-285750" algn="just">
              <a:buFont typeface="Arial" panose="020B0604020202020204" pitchFamily="34" charset="0"/>
              <a:buChar char="•"/>
            </a:pPr>
            <a:endParaRPr lang="en-US" sz="1200" dirty="0"/>
          </a:p>
          <a:p>
            <a:pPr marL="285750" indent="-285750" algn="just">
              <a:buFont typeface="Arial" panose="020B0604020202020204" pitchFamily="34" charset="0"/>
              <a:buChar char="•"/>
            </a:pPr>
            <a:r>
              <a:rPr lang="en-US" sz="1200" dirty="0"/>
              <a:t>Flexible code written to accommodate other methods of Optimal TSV placement.</a:t>
            </a:r>
          </a:p>
        </p:txBody>
      </p:sp>
      <p:pic>
        <p:nvPicPr>
          <p:cNvPr id="10" name="Picture 9">
            <a:extLst>
              <a:ext uri="{FF2B5EF4-FFF2-40B4-BE49-F238E27FC236}">
                <a16:creationId xmlns:a16="http://schemas.microsoft.com/office/drawing/2014/main" id="{03418ECA-0B8A-423C-8A50-F0F7BF62CC0E}"/>
              </a:ext>
            </a:extLst>
          </p:cNvPr>
          <p:cNvPicPr>
            <a:picLocks noChangeAspect="1"/>
          </p:cNvPicPr>
          <p:nvPr/>
        </p:nvPicPr>
        <p:blipFill rotWithShape="1">
          <a:blip r:embed="rId5">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1981598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0000"/>
            <a:lum/>
          </a:blip>
          <a:srcRect/>
          <a:stretch>
            <a:fillRect t="-21000" b="-21000"/>
          </a:stretch>
        </a:blipFill>
        <a:effectLst/>
      </p:bgPr>
    </p:bg>
    <p:spTree>
      <p:nvGrpSpPr>
        <p:cNvPr id="1" name=""/>
        <p:cNvGrpSpPr/>
        <p:nvPr/>
      </p:nvGrpSpPr>
      <p:grpSpPr>
        <a:xfrm>
          <a:off x="0" y="0"/>
          <a:ext cx="0" cy="0"/>
          <a:chOff x="0" y="0"/>
          <a:chExt cx="0" cy="0"/>
        </a:xfrm>
      </p:grpSpPr>
      <p:graphicFrame>
        <p:nvGraphicFramePr>
          <p:cNvPr id="11" name="Object 10">
            <a:extLst>
              <a:ext uri="{FF2B5EF4-FFF2-40B4-BE49-F238E27FC236}">
                <a16:creationId xmlns:a16="http://schemas.microsoft.com/office/drawing/2014/main" id="{15E1E9CE-8CF8-422A-8824-F803FD95F9AF}"/>
              </a:ext>
            </a:extLst>
          </p:cNvPr>
          <p:cNvGraphicFramePr>
            <a:graphicFrameLocks noChangeAspect="1"/>
          </p:cNvGraphicFramePr>
          <p:nvPr>
            <p:extLst>
              <p:ext uri="{D42A27DB-BD31-4B8C-83A1-F6EECF244321}">
                <p14:modId xmlns:p14="http://schemas.microsoft.com/office/powerpoint/2010/main" val="2582831656"/>
              </p:ext>
            </p:extLst>
          </p:nvPr>
        </p:nvGraphicFramePr>
        <p:xfrm>
          <a:off x="2071688" y="1652588"/>
          <a:ext cx="7951787" cy="5299075"/>
        </p:xfrm>
        <a:graphic>
          <a:graphicData uri="http://schemas.openxmlformats.org/presentationml/2006/ole">
            <mc:AlternateContent xmlns:mc="http://schemas.openxmlformats.org/markup-compatibility/2006">
              <mc:Choice xmlns:v="urn:schemas-microsoft-com:vml" Requires="v">
                <p:oleObj spid="_x0000_s16499" name="Document" r:id="rId5" imgW="8128080" imgH="5418000" progId="Word.OpenDocumentText.12">
                  <p:embed/>
                </p:oleObj>
              </mc:Choice>
              <mc:Fallback>
                <p:oleObj name="Document" r:id="rId5" imgW="8128080" imgH="5418000" progId="Word.OpenDocumentText.12">
                  <p:embed/>
                  <p:pic>
                    <p:nvPicPr>
                      <p:cNvPr id="0" name=""/>
                      <p:cNvPicPr/>
                      <p:nvPr/>
                    </p:nvPicPr>
                    <p:blipFill>
                      <a:blip r:embed="rId6"/>
                      <a:stretch>
                        <a:fillRect/>
                      </a:stretch>
                    </p:blipFill>
                    <p:spPr>
                      <a:xfrm>
                        <a:off x="2071688" y="1652588"/>
                        <a:ext cx="7951787" cy="5299075"/>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84108106-10C0-4AF8-8497-9DB8F8882495}"/>
              </a:ext>
            </a:extLst>
          </p:cNvPr>
          <p:cNvSpPr/>
          <p:nvPr/>
        </p:nvSpPr>
        <p:spPr>
          <a:xfrm>
            <a:off x="1295904" y="769182"/>
            <a:ext cx="2228752" cy="464871"/>
          </a:xfrm>
          <a:prstGeom prst="rect">
            <a:avLst/>
          </a:prstGeom>
        </p:spPr>
        <p:txBody>
          <a:bodyPr wrap="none">
            <a:spAutoFit/>
          </a:bodyPr>
          <a:lstStyle/>
          <a:p>
            <a:pPr marL="742950" lvl="1" indent="-285750">
              <a:lnSpc>
                <a:spcPct val="150000"/>
              </a:lnSpc>
              <a:buFont typeface="Wingdings" panose="05000000000000000000" pitchFamily="2" charset="2"/>
              <a:buChar char="§"/>
            </a:pPr>
            <a:r>
              <a:rPr lang="en-US" dirty="0">
                <a:ln>
                  <a:solidFill>
                    <a:sysClr val="windowText" lastClr="000000"/>
                  </a:solidFill>
                </a:ln>
                <a:solidFill>
                  <a:sysClr val="windowText" lastClr="000000"/>
                </a:solidFill>
              </a:rPr>
              <a:t>Program Flow</a:t>
            </a:r>
          </a:p>
        </p:txBody>
      </p:sp>
      <p:sp>
        <p:nvSpPr>
          <p:cNvPr id="14" name="TextBox 13">
            <a:extLst>
              <a:ext uri="{FF2B5EF4-FFF2-40B4-BE49-F238E27FC236}">
                <a16:creationId xmlns:a16="http://schemas.microsoft.com/office/drawing/2014/main" id="{17DAB24D-C5C6-4FEE-B64B-DF3FAD350BAB}"/>
              </a:ext>
            </a:extLst>
          </p:cNvPr>
          <p:cNvSpPr txBox="1"/>
          <p:nvPr/>
        </p:nvSpPr>
        <p:spPr>
          <a:xfrm>
            <a:off x="611702" y="538349"/>
            <a:ext cx="4876800" cy="461665"/>
          </a:xfrm>
          <a:prstGeom prst="rect">
            <a:avLst/>
          </a:prstGeom>
          <a:noFill/>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NoC Implementation</a:t>
            </a:r>
          </a:p>
        </p:txBody>
      </p:sp>
      <p:pic>
        <p:nvPicPr>
          <p:cNvPr id="5" name="Picture 4">
            <a:extLst>
              <a:ext uri="{FF2B5EF4-FFF2-40B4-BE49-F238E27FC236}">
                <a16:creationId xmlns:a16="http://schemas.microsoft.com/office/drawing/2014/main" id="{C3DD9CE2-BFAE-4745-BA33-D062C97DF614}"/>
              </a:ext>
            </a:extLst>
          </p:cNvPr>
          <p:cNvPicPr>
            <a:picLocks noChangeAspect="1"/>
          </p:cNvPicPr>
          <p:nvPr/>
        </p:nvPicPr>
        <p:blipFill rotWithShape="1">
          <a:blip r:embed="rId7">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2584395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21000" b="-2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208B0B-72DC-453B-AA2E-B5DF90F1D52D}"/>
              </a:ext>
            </a:extLst>
          </p:cNvPr>
          <p:cNvSpPr txBox="1"/>
          <p:nvPr/>
        </p:nvSpPr>
        <p:spPr>
          <a:xfrm>
            <a:off x="784929" y="317776"/>
            <a:ext cx="4187413" cy="646331"/>
          </a:xfrm>
          <a:prstGeom prst="rect">
            <a:avLst/>
          </a:prstGeom>
          <a:noFill/>
          <a:ln>
            <a:noFill/>
          </a:ln>
        </p:spPr>
        <p:txBody>
          <a:bodyPr wrap="square" rtlCol="0">
            <a:spAutoFit/>
          </a:bodyPr>
          <a:lstStyle/>
          <a:p>
            <a:r>
              <a:rPr lang="en-US" sz="3600" b="1"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Contents</a:t>
            </a:r>
          </a:p>
        </p:txBody>
      </p:sp>
      <p:sp>
        <p:nvSpPr>
          <p:cNvPr id="5" name="TextBox 4">
            <a:extLst>
              <a:ext uri="{FF2B5EF4-FFF2-40B4-BE49-F238E27FC236}">
                <a16:creationId xmlns:a16="http://schemas.microsoft.com/office/drawing/2014/main" id="{AA48C0E2-97BD-4B7B-A2BA-069CE2C5DCA1}"/>
              </a:ext>
            </a:extLst>
          </p:cNvPr>
          <p:cNvSpPr txBox="1"/>
          <p:nvPr/>
        </p:nvSpPr>
        <p:spPr>
          <a:xfrm>
            <a:off x="918202" y="1052978"/>
            <a:ext cx="5249731" cy="5409430"/>
          </a:xfrm>
          <a:prstGeom prst="rect">
            <a:avLst/>
          </a:prstGeom>
          <a:noFill/>
          <a:ln>
            <a:noFill/>
          </a:ln>
        </p:spPr>
        <p:txBody>
          <a:bodyPr wrap="square" rtlCol="0">
            <a:spAutoFit/>
          </a:bodyPr>
          <a:lstStyle/>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Introduction</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Related Work </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 Die-Stacking Techniques</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 Architectures for Multi-Core</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Through Silicon Vias Placement</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Garnet Network Model</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Three-dimensional NoC Implementation</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 Mesh NoC</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3D-stacked Mesh NoC</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Optimal TSV-Link Placement</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Program Flow</a:t>
            </a:r>
          </a:p>
          <a:p>
            <a:pPr marL="285750" indent="-285750">
              <a:lnSpc>
                <a:spcPct val="150000"/>
              </a:lnSpc>
              <a:buFont typeface="Courier New" panose="02070309020205020404" pitchFamily="49" charset="0"/>
              <a:buChar char="o"/>
            </a:pPr>
            <a:r>
              <a:rPr lang="en-US" b="1" dirty="0">
                <a:ln>
                  <a:solidFill>
                    <a:sysClr val="windowText" lastClr="000000"/>
                  </a:solidFill>
                </a:ln>
                <a:solidFill>
                  <a:sysClr val="windowText" lastClr="000000"/>
                </a:solidFill>
              </a:rPr>
              <a:t>Simulation Results</a:t>
            </a:r>
          </a:p>
          <a:p>
            <a:pPr marL="285750" indent="-285750">
              <a:lnSpc>
                <a:spcPct val="150000"/>
              </a:lnSpc>
              <a:buFont typeface="Courier New" panose="02070309020205020404" pitchFamily="49" charset="0"/>
              <a:buChar char="o"/>
            </a:pPr>
            <a:r>
              <a:rPr lang="en-US" b="1" dirty="0">
                <a:ln>
                  <a:solidFill>
                    <a:sysClr val="windowText" lastClr="000000"/>
                  </a:solidFill>
                </a:ln>
                <a:solidFill>
                  <a:sysClr val="windowText" lastClr="000000"/>
                </a:solidFill>
              </a:rPr>
              <a:t>Conclusion and Future Work</a:t>
            </a:r>
          </a:p>
          <a:p>
            <a:pPr marL="285750" indent="-285750">
              <a:lnSpc>
                <a:spcPct val="150000"/>
              </a:lnSpc>
              <a:buFont typeface="Courier New" panose="02070309020205020404" pitchFamily="49" charset="0"/>
              <a:buChar char="o"/>
            </a:pPr>
            <a:r>
              <a:rPr lang="en-US" b="1" dirty="0">
                <a:ln>
                  <a:solidFill>
                    <a:sysClr val="windowText" lastClr="000000"/>
                  </a:solidFill>
                </a:ln>
                <a:solidFill>
                  <a:sysClr val="windowText" lastClr="000000"/>
                </a:solidFill>
              </a:rPr>
              <a:t>References</a:t>
            </a:r>
          </a:p>
        </p:txBody>
      </p:sp>
      <p:pic>
        <p:nvPicPr>
          <p:cNvPr id="329" name="Picture 328">
            <a:extLst>
              <a:ext uri="{FF2B5EF4-FFF2-40B4-BE49-F238E27FC236}">
                <a16:creationId xmlns:a16="http://schemas.microsoft.com/office/drawing/2014/main" id="{F1D93BC5-B9D2-47E8-AE7E-3F2EFA46400C}"/>
              </a:ext>
            </a:extLst>
          </p:cNvPr>
          <p:cNvPicPr>
            <a:picLocks noChangeAspect="1"/>
          </p:cNvPicPr>
          <p:nvPr/>
        </p:nvPicPr>
        <p:blipFill rotWithShape="1">
          <a:blip r:embed="rId3">
            <a:clrChange>
              <a:clrFrom>
                <a:srgbClr val="FFFFFF"/>
              </a:clrFrom>
              <a:clrTo>
                <a:srgbClr val="FFFFFF">
                  <a:alpha val="0"/>
                </a:srgbClr>
              </a:clrTo>
            </a:clrChange>
          </a:blip>
          <a:srcRect l="47890" t="23119" r="26032" b="40917"/>
          <a:stretch/>
        </p:blipFill>
        <p:spPr>
          <a:xfrm>
            <a:off x="6248615" y="1822747"/>
            <a:ext cx="4141287" cy="3212505"/>
          </a:xfrm>
          <a:prstGeom prst="rect">
            <a:avLst/>
          </a:prstGeom>
          <a:scene3d>
            <a:camera prst="isometricOffAxis2Left"/>
            <a:lightRig rig="threePt" dir="t"/>
          </a:scene3d>
        </p:spPr>
      </p:pic>
      <p:pic>
        <p:nvPicPr>
          <p:cNvPr id="6" name="Picture 5">
            <a:extLst>
              <a:ext uri="{FF2B5EF4-FFF2-40B4-BE49-F238E27FC236}">
                <a16:creationId xmlns:a16="http://schemas.microsoft.com/office/drawing/2014/main" id="{BB148B29-E49E-4B39-A316-7EEDD2243BF1}"/>
              </a:ext>
            </a:extLst>
          </p:cNvPr>
          <p:cNvPicPr>
            <a:picLocks noChangeAspect="1"/>
          </p:cNvPicPr>
          <p:nvPr/>
        </p:nvPicPr>
        <p:blipFill rotWithShape="1">
          <a:blip r:embed="rId4">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918498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t="-21000" b="-2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177F48B-0405-48C4-92E5-FC6A95654C0C}"/>
              </a:ext>
            </a:extLst>
          </p:cNvPr>
          <p:cNvGrpSpPr/>
          <p:nvPr/>
        </p:nvGrpSpPr>
        <p:grpSpPr>
          <a:xfrm>
            <a:off x="227488" y="699878"/>
            <a:ext cx="7765044" cy="5085398"/>
            <a:chOff x="611701" y="1237243"/>
            <a:chExt cx="10061128" cy="5576048"/>
          </a:xfrm>
        </p:grpSpPr>
        <p:sp>
          <p:nvSpPr>
            <p:cNvPr id="13" name="Rectangle 12">
              <a:extLst>
                <a:ext uri="{FF2B5EF4-FFF2-40B4-BE49-F238E27FC236}">
                  <a16:creationId xmlns:a16="http://schemas.microsoft.com/office/drawing/2014/main" id="{F726ACF2-862B-4C2A-B89A-B80817354961}"/>
                </a:ext>
              </a:extLst>
            </p:cNvPr>
            <p:cNvSpPr/>
            <p:nvPr/>
          </p:nvSpPr>
          <p:spPr>
            <a:xfrm>
              <a:off x="611701" y="1237243"/>
              <a:ext cx="6072878" cy="5082408"/>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Object 11">
              <a:extLst>
                <a:ext uri="{FF2B5EF4-FFF2-40B4-BE49-F238E27FC236}">
                  <a16:creationId xmlns:a16="http://schemas.microsoft.com/office/drawing/2014/main" id="{65B57802-E877-435A-A240-0D1CAE4345C1}"/>
                </a:ext>
              </a:extLst>
            </p:cNvPr>
            <p:cNvGraphicFramePr>
              <a:graphicFrameLocks noChangeAspect="1"/>
            </p:cNvGraphicFramePr>
            <p:nvPr>
              <p:extLst>
                <p:ext uri="{D42A27DB-BD31-4B8C-83A1-F6EECF244321}">
                  <p14:modId xmlns:p14="http://schemas.microsoft.com/office/powerpoint/2010/main" val="1015277129"/>
                </p:ext>
              </p:extLst>
            </p:nvPr>
          </p:nvGraphicFramePr>
          <p:xfrm>
            <a:off x="4353984" y="1843691"/>
            <a:ext cx="6318845" cy="4969600"/>
          </p:xfrm>
          <a:graphic>
            <a:graphicData uri="http://schemas.openxmlformats.org/presentationml/2006/ole">
              <mc:AlternateContent xmlns:mc="http://schemas.openxmlformats.org/markup-compatibility/2006">
                <mc:Choice xmlns:v="urn:schemas-microsoft-com:vml" Requires="v">
                  <p:oleObj spid="_x0000_s17437" name="Document" r:id="rId4" imgW="8128080" imgH="6394320" progId="Word.OpenDocumentText.12">
                    <p:embed/>
                  </p:oleObj>
                </mc:Choice>
                <mc:Fallback>
                  <p:oleObj name="Document" r:id="rId4" imgW="8128080" imgH="6394320" progId="Word.OpenDocumentText.12">
                    <p:embed/>
                    <p:pic>
                      <p:nvPicPr>
                        <p:cNvPr id="0" name=""/>
                        <p:cNvPicPr/>
                        <p:nvPr/>
                      </p:nvPicPr>
                      <p:blipFill>
                        <a:blip r:embed="rId5"/>
                        <a:stretch>
                          <a:fillRect/>
                        </a:stretch>
                      </p:blipFill>
                      <p:spPr>
                        <a:xfrm>
                          <a:off x="4353984" y="1843691"/>
                          <a:ext cx="6318845" cy="4969600"/>
                        </a:xfrm>
                        <a:prstGeom prst="rect">
                          <a:avLst/>
                        </a:prstGeom>
                      </p:spPr>
                    </p:pic>
                  </p:oleObj>
                </mc:Fallback>
              </mc:AlternateContent>
            </a:graphicData>
          </a:graphic>
        </p:graphicFrame>
      </p:grpSp>
      <p:sp>
        <p:nvSpPr>
          <p:cNvPr id="5" name="TextBox 4">
            <a:extLst>
              <a:ext uri="{FF2B5EF4-FFF2-40B4-BE49-F238E27FC236}">
                <a16:creationId xmlns:a16="http://schemas.microsoft.com/office/drawing/2014/main" id="{8A55CA1F-0A70-46EA-BC38-50EE41EFC80F}"/>
              </a:ext>
            </a:extLst>
          </p:cNvPr>
          <p:cNvSpPr txBox="1"/>
          <p:nvPr/>
        </p:nvSpPr>
        <p:spPr>
          <a:xfrm>
            <a:off x="611702" y="538349"/>
            <a:ext cx="4876800" cy="461665"/>
          </a:xfrm>
          <a:prstGeom prst="rect">
            <a:avLst/>
          </a:prstGeom>
          <a:noFill/>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Evaluation Methodology</a:t>
            </a:r>
          </a:p>
        </p:txBody>
      </p:sp>
      <p:sp>
        <p:nvSpPr>
          <p:cNvPr id="15" name="TextBox 14">
            <a:extLst>
              <a:ext uri="{FF2B5EF4-FFF2-40B4-BE49-F238E27FC236}">
                <a16:creationId xmlns:a16="http://schemas.microsoft.com/office/drawing/2014/main" id="{99A98472-FCF8-482B-9A2C-D04EE3EEF397}"/>
              </a:ext>
            </a:extLst>
          </p:cNvPr>
          <p:cNvSpPr txBox="1"/>
          <p:nvPr/>
        </p:nvSpPr>
        <p:spPr>
          <a:xfrm>
            <a:off x="5627302" y="5212244"/>
            <a:ext cx="5777802" cy="150810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t>Run Full-system simulations by changing the network-defining parameters.</a:t>
            </a:r>
          </a:p>
          <a:p>
            <a:pPr marL="285750" indent="-285750">
              <a:buFont typeface="Arial" panose="020B0604020202020204" pitchFamily="34" charset="0"/>
              <a:buChar char="•"/>
            </a:pPr>
            <a:r>
              <a:rPr lang="en-US" sz="1600" dirty="0"/>
              <a:t>Collect “</a:t>
            </a:r>
            <a:r>
              <a:rPr lang="en-US" sz="1600" dirty="0" err="1"/>
              <a:t>network.average_hops</a:t>
            </a:r>
            <a:r>
              <a:rPr lang="en-US" sz="1600" dirty="0"/>
              <a:t>”, “</a:t>
            </a:r>
            <a:r>
              <a:rPr lang="en-US" sz="1600" dirty="0" err="1"/>
              <a:t>sim_ticks</a:t>
            </a:r>
            <a:r>
              <a:rPr lang="en-US" sz="1600" dirty="0"/>
              <a:t>” and “</a:t>
            </a:r>
            <a:r>
              <a:rPr lang="en-US" sz="1600" dirty="0" err="1"/>
              <a:t>sim_insts</a:t>
            </a:r>
            <a:r>
              <a:rPr lang="en-US" sz="1600" dirty="0"/>
              <a:t>” from “stats.txt”.</a:t>
            </a:r>
          </a:p>
          <a:p>
            <a:pPr marL="742950" lvl="1" indent="-285750">
              <a:buFont typeface="Wingdings" panose="05000000000000000000" pitchFamily="2" charset="2"/>
              <a:buChar char="§"/>
            </a:pPr>
            <a:r>
              <a:rPr lang="en-US" sz="1400" dirty="0"/>
              <a:t>Average CPI = (</a:t>
            </a:r>
            <a:r>
              <a:rPr lang="en-US" sz="1400" dirty="0" err="1"/>
              <a:t>sim_ticks</a:t>
            </a:r>
            <a:r>
              <a:rPr lang="en-US" sz="1400" dirty="0"/>
              <a:t>/</a:t>
            </a:r>
            <a:r>
              <a:rPr lang="en-US" sz="1400" dirty="0" err="1"/>
              <a:t>sim_insts</a:t>
            </a:r>
            <a:r>
              <a:rPr lang="en-US" sz="1400" dirty="0"/>
              <a:t>)</a:t>
            </a:r>
          </a:p>
          <a:p>
            <a:pPr marL="742950" lvl="1" indent="-285750">
              <a:buFont typeface="Wingdings" panose="05000000000000000000" pitchFamily="2" charset="2"/>
              <a:buChar char="§"/>
            </a:pPr>
            <a:r>
              <a:rPr lang="en-US" sz="1400" dirty="0"/>
              <a:t>Average Hop Count = </a:t>
            </a:r>
            <a:r>
              <a:rPr lang="en-US" sz="1400" dirty="0" err="1"/>
              <a:t>network.average_hops</a:t>
            </a:r>
            <a:endParaRPr lang="en-US" sz="1400" dirty="0"/>
          </a:p>
        </p:txBody>
      </p:sp>
      <p:pic>
        <p:nvPicPr>
          <p:cNvPr id="16" name="Picture 15">
            <a:extLst>
              <a:ext uri="{FF2B5EF4-FFF2-40B4-BE49-F238E27FC236}">
                <a16:creationId xmlns:a16="http://schemas.microsoft.com/office/drawing/2014/main" id="{DF80EF13-9946-4B61-823F-48E7E853057B}"/>
              </a:ext>
            </a:extLst>
          </p:cNvPr>
          <p:cNvPicPr>
            <a:picLocks noChangeAspect="1"/>
          </p:cNvPicPr>
          <p:nvPr/>
        </p:nvPicPr>
        <p:blipFill rotWithShape="1">
          <a:blip r:embed="rId6">
            <a:clrChange>
              <a:clrFrom>
                <a:srgbClr val="FDFDFD"/>
              </a:clrFrom>
              <a:clrTo>
                <a:srgbClr val="FDFDFD">
                  <a:alpha val="0"/>
                </a:srgbClr>
              </a:clrTo>
            </a:clrChange>
          </a:blip>
          <a:srcRect l="63703" b="77207"/>
          <a:stretch/>
        </p:blipFill>
        <p:spPr>
          <a:xfrm>
            <a:off x="7769376" y="-10048"/>
            <a:ext cx="4425274" cy="1563147"/>
          </a:xfrm>
          <a:prstGeom prst="rect">
            <a:avLst/>
          </a:prstGeom>
        </p:spPr>
      </p:pic>
      <p:grpSp>
        <p:nvGrpSpPr>
          <p:cNvPr id="31" name="Group 30">
            <a:extLst>
              <a:ext uri="{FF2B5EF4-FFF2-40B4-BE49-F238E27FC236}">
                <a16:creationId xmlns:a16="http://schemas.microsoft.com/office/drawing/2014/main" id="{13B6BF4A-85BC-4456-8C50-65A70267894C}"/>
              </a:ext>
            </a:extLst>
          </p:cNvPr>
          <p:cNvGrpSpPr/>
          <p:nvPr/>
        </p:nvGrpSpPr>
        <p:grpSpPr>
          <a:xfrm>
            <a:off x="892067" y="1973878"/>
            <a:ext cx="5301745" cy="2923951"/>
            <a:chOff x="1433935" y="2357704"/>
            <a:chExt cx="5301745" cy="2923951"/>
          </a:xfrm>
        </p:grpSpPr>
        <p:sp>
          <p:nvSpPr>
            <p:cNvPr id="17" name="Oval 16">
              <a:extLst>
                <a:ext uri="{FF2B5EF4-FFF2-40B4-BE49-F238E27FC236}">
                  <a16:creationId xmlns:a16="http://schemas.microsoft.com/office/drawing/2014/main" id="{1AD10D52-96E6-4526-9FC6-C3E35FA51EB6}"/>
                </a:ext>
              </a:extLst>
            </p:cNvPr>
            <p:cNvSpPr/>
            <p:nvPr/>
          </p:nvSpPr>
          <p:spPr>
            <a:xfrm>
              <a:off x="4512013" y="2731910"/>
              <a:ext cx="1952977" cy="270934"/>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117D16F-7901-48F5-865B-6A25EF480631}"/>
                </a:ext>
              </a:extLst>
            </p:cNvPr>
            <p:cNvSpPr/>
            <p:nvPr/>
          </p:nvSpPr>
          <p:spPr>
            <a:xfrm>
              <a:off x="4512013" y="3164233"/>
              <a:ext cx="2223667" cy="391696"/>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6DCB9CB-BE9E-4AD7-BAED-05540EF5F7FF}"/>
                </a:ext>
              </a:extLst>
            </p:cNvPr>
            <p:cNvSpPr/>
            <p:nvPr/>
          </p:nvSpPr>
          <p:spPr>
            <a:xfrm>
              <a:off x="4528102" y="5093089"/>
              <a:ext cx="1920797" cy="188566"/>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DB3A03A-305C-4431-96D1-E27F391ADE7D}"/>
                </a:ext>
              </a:extLst>
            </p:cNvPr>
            <p:cNvSpPr txBox="1"/>
            <p:nvPr/>
          </p:nvSpPr>
          <p:spPr>
            <a:xfrm>
              <a:off x="1433935" y="2357704"/>
              <a:ext cx="2483556" cy="748411"/>
            </a:xfrm>
            <a:prstGeom prst="rect">
              <a:avLst/>
            </a:prstGeom>
            <a:noFill/>
            <a:ln w="19050">
              <a:solidFill>
                <a:schemeClr val="accent6">
                  <a:lumMod val="50000"/>
                </a:schemeClr>
              </a:solidFill>
            </a:ln>
          </p:spPr>
          <p:txBody>
            <a:bodyPr wrap="square" rtlCol="0">
              <a:spAutoFit/>
            </a:bodyPr>
            <a:lstStyle/>
            <a:p>
              <a:pPr algn="ctr"/>
              <a:r>
                <a:rPr lang="en-US" sz="1400" b="1" dirty="0">
                  <a:solidFill>
                    <a:schemeClr val="accent6">
                      <a:lumMod val="50000"/>
                    </a:schemeClr>
                  </a:solidFill>
                </a:rPr>
                <a:t>Parameters to set the Number of Network-Nodes to be generated</a:t>
              </a:r>
            </a:p>
          </p:txBody>
        </p:sp>
        <p:cxnSp>
          <p:nvCxnSpPr>
            <p:cNvPr id="22" name="Straight Connector 21">
              <a:extLst>
                <a:ext uri="{FF2B5EF4-FFF2-40B4-BE49-F238E27FC236}">
                  <a16:creationId xmlns:a16="http://schemas.microsoft.com/office/drawing/2014/main" id="{619240E2-A419-4ACE-8137-3E060FFE8C3C}"/>
                </a:ext>
              </a:extLst>
            </p:cNvPr>
            <p:cNvCxnSpPr>
              <a:stCxn id="17" idx="2"/>
              <a:endCxn id="20" idx="3"/>
            </p:cNvCxnSpPr>
            <p:nvPr/>
          </p:nvCxnSpPr>
          <p:spPr>
            <a:xfrm flipH="1" flipV="1">
              <a:off x="3917491" y="2731910"/>
              <a:ext cx="594522" cy="13546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13495C-595F-434F-B080-4665E1114B6B}"/>
                </a:ext>
              </a:extLst>
            </p:cNvPr>
            <p:cNvCxnSpPr>
              <a:stCxn id="18" idx="2"/>
            </p:cNvCxnSpPr>
            <p:nvPr/>
          </p:nvCxnSpPr>
          <p:spPr>
            <a:xfrm flipH="1" flipV="1">
              <a:off x="3917491" y="2731909"/>
              <a:ext cx="594522" cy="62817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989D82-45D1-4160-A776-567D4C1693BC}"/>
                </a:ext>
              </a:extLst>
            </p:cNvPr>
            <p:cNvCxnSpPr>
              <a:stCxn id="19" idx="2"/>
            </p:cNvCxnSpPr>
            <p:nvPr/>
          </p:nvCxnSpPr>
          <p:spPr>
            <a:xfrm flipH="1" flipV="1">
              <a:off x="3917491" y="2714030"/>
              <a:ext cx="610611" cy="247334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030B7FC-A09D-492D-9E21-4B2655817E33}"/>
              </a:ext>
            </a:extLst>
          </p:cNvPr>
          <p:cNvGrpSpPr/>
          <p:nvPr/>
        </p:nvGrpSpPr>
        <p:grpSpPr>
          <a:xfrm>
            <a:off x="4154310" y="3407258"/>
            <a:ext cx="5855392" cy="1285571"/>
            <a:chOff x="4696178" y="3791084"/>
            <a:chExt cx="5855392" cy="1285571"/>
          </a:xfrm>
        </p:grpSpPr>
        <p:sp>
          <p:nvSpPr>
            <p:cNvPr id="27" name="Oval 26">
              <a:extLst>
                <a:ext uri="{FF2B5EF4-FFF2-40B4-BE49-F238E27FC236}">
                  <a16:creationId xmlns:a16="http://schemas.microsoft.com/office/drawing/2014/main" id="{4BCA4A62-BF89-4A3D-8416-398B76F6A222}"/>
                </a:ext>
              </a:extLst>
            </p:cNvPr>
            <p:cNvSpPr/>
            <p:nvPr/>
          </p:nvSpPr>
          <p:spPr>
            <a:xfrm>
              <a:off x="4696178" y="4888089"/>
              <a:ext cx="2223667" cy="188566"/>
            </a:xfrm>
            <a:prstGeom prst="ellipse">
              <a:avLst/>
            </a:prstGeom>
            <a:noFill/>
            <a:ln w="19050">
              <a:solidFill>
                <a:srgbClr val="C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638FED8-E84E-47CC-A4A7-E4D288416B1E}"/>
                </a:ext>
              </a:extLst>
            </p:cNvPr>
            <p:cNvSpPr txBox="1"/>
            <p:nvPr/>
          </p:nvSpPr>
          <p:spPr>
            <a:xfrm>
              <a:off x="7037012" y="3791084"/>
              <a:ext cx="3514558" cy="738664"/>
            </a:xfrm>
            <a:prstGeom prst="rect">
              <a:avLst/>
            </a:prstGeom>
            <a:noFill/>
            <a:ln w="19050">
              <a:solidFill>
                <a:srgbClr val="C40000"/>
              </a:solidFill>
            </a:ln>
          </p:spPr>
          <p:txBody>
            <a:bodyPr wrap="square" rtlCol="0">
              <a:spAutoFit/>
            </a:bodyPr>
            <a:lstStyle/>
            <a:p>
              <a:pPr algn="ctr"/>
              <a:r>
                <a:rPr lang="en-US" sz="1400" b="1" dirty="0">
                  <a:solidFill>
                    <a:srgbClr val="C00000"/>
                  </a:solidFill>
                </a:rPr>
                <a:t>Sets the Default Network-on-Chip framework to be used by gem5 simulator</a:t>
              </a:r>
            </a:p>
            <a:p>
              <a:pPr algn="ctr"/>
              <a:r>
                <a:rPr lang="en-US" sz="1400" b="1" dirty="0">
                  <a:solidFill>
                    <a:srgbClr val="C00000"/>
                  </a:solidFill>
                </a:rPr>
                <a:t>Options: “garnet2.0” &amp; “simple”</a:t>
              </a:r>
            </a:p>
          </p:txBody>
        </p:sp>
        <p:cxnSp>
          <p:nvCxnSpPr>
            <p:cNvPr id="30" name="Straight Connector 29">
              <a:extLst>
                <a:ext uri="{FF2B5EF4-FFF2-40B4-BE49-F238E27FC236}">
                  <a16:creationId xmlns:a16="http://schemas.microsoft.com/office/drawing/2014/main" id="{C5CBECB4-2B73-4EDB-B338-F6379DBA1FB0}"/>
                </a:ext>
              </a:extLst>
            </p:cNvPr>
            <p:cNvCxnSpPr>
              <a:cxnSpLocks/>
              <a:stCxn id="27" idx="6"/>
              <a:endCxn id="28" idx="1"/>
            </p:cNvCxnSpPr>
            <p:nvPr/>
          </p:nvCxnSpPr>
          <p:spPr>
            <a:xfrm flipV="1">
              <a:off x="6919845" y="4160416"/>
              <a:ext cx="117167" cy="821956"/>
            </a:xfrm>
            <a:prstGeom prst="line">
              <a:avLst/>
            </a:prstGeom>
            <a:ln>
              <a:solidFill>
                <a:srgbClr val="C40000"/>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5885007C-59CC-4490-AE09-83DEAE839C29}"/>
              </a:ext>
            </a:extLst>
          </p:cNvPr>
          <p:cNvGrpSpPr/>
          <p:nvPr/>
        </p:nvGrpSpPr>
        <p:grpSpPr>
          <a:xfrm>
            <a:off x="124845" y="4805980"/>
            <a:ext cx="7456999" cy="1384995"/>
            <a:chOff x="666713" y="5189806"/>
            <a:chExt cx="7456999" cy="1384995"/>
          </a:xfrm>
        </p:grpSpPr>
        <p:sp>
          <p:nvSpPr>
            <p:cNvPr id="33" name="Oval 32">
              <a:extLst>
                <a:ext uri="{FF2B5EF4-FFF2-40B4-BE49-F238E27FC236}">
                  <a16:creationId xmlns:a16="http://schemas.microsoft.com/office/drawing/2014/main" id="{5F32A8BC-BEC1-4B2C-9769-EE4F7A6D2C7F}"/>
                </a:ext>
              </a:extLst>
            </p:cNvPr>
            <p:cNvSpPr/>
            <p:nvPr/>
          </p:nvSpPr>
          <p:spPr>
            <a:xfrm>
              <a:off x="4737046" y="5257676"/>
              <a:ext cx="3386666" cy="253802"/>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EC8C36A-6D51-4C54-9226-1CCEB69B1E90}"/>
                </a:ext>
              </a:extLst>
            </p:cNvPr>
            <p:cNvSpPr txBox="1"/>
            <p:nvPr/>
          </p:nvSpPr>
          <p:spPr>
            <a:xfrm>
              <a:off x="666713" y="5189806"/>
              <a:ext cx="3514558" cy="1384995"/>
            </a:xfrm>
            <a:prstGeom prst="rect">
              <a:avLst/>
            </a:prstGeom>
            <a:noFill/>
            <a:ln w="28575">
              <a:solidFill>
                <a:srgbClr val="FFC000"/>
              </a:solidFill>
            </a:ln>
          </p:spPr>
          <p:txBody>
            <a:bodyPr wrap="square" rtlCol="0">
              <a:spAutoFit/>
            </a:bodyPr>
            <a:lstStyle/>
            <a:p>
              <a:pPr marL="285750" indent="-285750" algn="ctr">
                <a:buFont typeface="Arial" panose="020B0604020202020204" pitchFamily="34" charset="0"/>
                <a:buChar char="•"/>
              </a:pPr>
              <a:r>
                <a:rPr lang="en-US" sz="1400" b="1" dirty="0">
                  <a:solidFill>
                    <a:schemeClr val="accent4">
                      <a:lumMod val="75000"/>
                    </a:schemeClr>
                  </a:solidFill>
                </a:rPr>
                <a:t>Set the Network Topology to be used by the gem5 simulation.</a:t>
              </a:r>
            </a:p>
            <a:p>
              <a:pPr marL="285750" indent="-285750" algn="ctr">
                <a:buFont typeface="Arial" panose="020B0604020202020204" pitchFamily="34" charset="0"/>
                <a:buChar char="•"/>
              </a:pPr>
              <a:r>
                <a:rPr lang="en-US" sz="1400" b="1" dirty="0">
                  <a:solidFill>
                    <a:schemeClr val="accent4">
                      <a:lumMod val="75000"/>
                    </a:schemeClr>
                  </a:solidFill>
                </a:rPr>
                <a:t>Can be 2D or 3D.</a:t>
              </a:r>
            </a:p>
            <a:p>
              <a:pPr marL="285750" indent="-285750" algn="ctr">
                <a:buFont typeface="Arial" panose="020B0604020202020204" pitchFamily="34" charset="0"/>
                <a:buChar char="•"/>
              </a:pPr>
              <a:r>
                <a:rPr lang="en-US" sz="1400" b="1" dirty="0">
                  <a:solidFill>
                    <a:schemeClr val="accent4">
                      <a:lumMod val="75000"/>
                    </a:schemeClr>
                  </a:solidFill>
                </a:rPr>
                <a:t>3D Topology options: “Mesh_3D”, “</a:t>
              </a:r>
              <a:r>
                <a:rPr lang="en-US" sz="1400" b="1" dirty="0" err="1">
                  <a:solidFill>
                    <a:schemeClr val="accent4">
                      <a:lumMod val="75000"/>
                    </a:schemeClr>
                  </a:solidFill>
                </a:rPr>
                <a:t>Mesh_stacked</a:t>
              </a:r>
              <a:r>
                <a:rPr lang="en-US" sz="1400" b="1" dirty="0">
                  <a:solidFill>
                    <a:schemeClr val="accent4">
                      <a:lumMod val="75000"/>
                    </a:schemeClr>
                  </a:solidFill>
                </a:rPr>
                <a:t>” &amp; “</a:t>
              </a:r>
              <a:r>
                <a:rPr lang="en-US" sz="1400" b="1" dirty="0" err="1">
                  <a:solidFill>
                    <a:schemeClr val="accent4">
                      <a:lumMod val="75000"/>
                    </a:schemeClr>
                  </a:solidFill>
                </a:rPr>
                <a:t>Mesh_stacked_OptimalTSVs</a:t>
              </a:r>
              <a:r>
                <a:rPr lang="en-US" sz="1400" b="1" dirty="0">
                  <a:solidFill>
                    <a:schemeClr val="accent4">
                      <a:lumMod val="75000"/>
                    </a:schemeClr>
                  </a:solidFill>
                </a:rPr>
                <a:t>”</a:t>
              </a:r>
            </a:p>
          </p:txBody>
        </p:sp>
        <p:cxnSp>
          <p:nvCxnSpPr>
            <p:cNvPr id="36" name="Straight Connector 35">
              <a:extLst>
                <a:ext uri="{FF2B5EF4-FFF2-40B4-BE49-F238E27FC236}">
                  <a16:creationId xmlns:a16="http://schemas.microsoft.com/office/drawing/2014/main" id="{D8BE2040-ED71-43DE-8297-8C4D8DC4A0F1}"/>
                </a:ext>
              </a:extLst>
            </p:cNvPr>
            <p:cNvCxnSpPr>
              <a:stCxn id="34" idx="3"/>
              <a:endCxn id="33" idx="2"/>
            </p:cNvCxnSpPr>
            <p:nvPr/>
          </p:nvCxnSpPr>
          <p:spPr>
            <a:xfrm flipV="1">
              <a:off x="4181271" y="5384577"/>
              <a:ext cx="555775" cy="497727"/>
            </a:xfrm>
            <a:prstGeom prst="line">
              <a:avLst/>
            </a:prstGeom>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32083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21000" b="-21000"/>
          </a:stretch>
        </a:blipFill>
        <a:effectLst/>
      </p:bgPr>
    </p:bg>
    <p:spTree>
      <p:nvGrpSpPr>
        <p:cNvPr id="1" name=""/>
        <p:cNvGrpSpPr/>
        <p:nvPr/>
      </p:nvGrpSpPr>
      <p:grpSpPr>
        <a:xfrm>
          <a:off x="0" y="0"/>
          <a:ext cx="0" cy="0"/>
          <a:chOff x="0" y="0"/>
          <a:chExt cx="0" cy="0"/>
        </a:xfrm>
      </p:grpSpPr>
      <p:pic>
        <p:nvPicPr>
          <p:cNvPr id="252" name="Picture 251">
            <a:extLst>
              <a:ext uri="{FF2B5EF4-FFF2-40B4-BE49-F238E27FC236}">
                <a16:creationId xmlns:a16="http://schemas.microsoft.com/office/drawing/2014/main" id="{5C6C60B1-C645-4E0D-ABFA-E901250ED3D5}"/>
              </a:ext>
            </a:extLst>
          </p:cNvPr>
          <p:cNvPicPr/>
          <p:nvPr/>
        </p:nvPicPr>
        <p:blipFill>
          <a:blip r:embed="rId4">
            <a:extLst>
              <a:ext uri="{28A0092B-C50C-407E-A947-70E740481C1C}">
                <a14:useLocalDpi xmlns:a14="http://schemas.microsoft.com/office/drawing/2010/main" val="0"/>
              </a:ext>
            </a:extLst>
          </a:blip>
          <a:srcRect/>
          <a:stretch/>
        </p:blipFill>
        <p:spPr bwMode="auto">
          <a:xfrm>
            <a:off x="1787773" y="1357934"/>
            <a:ext cx="4308227" cy="2618527"/>
          </a:xfrm>
          <a:prstGeom prst="rect">
            <a:avLst/>
          </a:prstGeom>
          <a:noFill/>
          <a:ln>
            <a:solidFill>
              <a:schemeClr val="tx1"/>
            </a:solidFill>
          </a:ln>
        </p:spPr>
      </p:pic>
      <p:pic>
        <p:nvPicPr>
          <p:cNvPr id="253" name="Picture 252">
            <a:extLst>
              <a:ext uri="{FF2B5EF4-FFF2-40B4-BE49-F238E27FC236}">
                <a16:creationId xmlns:a16="http://schemas.microsoft.com/office/drawing/2014/main" id="{2810D453-9275-4749-9F2E-B29CC914251B}"/>
              </a:ext>
            </a:extLst>
          </p:cNvPr>
          <p:cNvPicPr/>
          <p:nvPr/>
        </p:nvPicPr>
        <p:blipFill>
          <a:blip r:embed="rId5">
            <a:extLst>
              <a:ext uri="{28A0092B-C50C-407E-A947-70E740481C1C}">
                <a14:useLocalDpi xmlns:a14="http://schemas.microsoft.com/office/drawing/2010/main" val="0"/>
              </a:ext>
            </a:extLst>
          </a:blip>
          <a:srcRect/>
          <a:stretch/>
        </p:blipFill>
        <p:spPr bwMode="auto">
          <a:xfrm>
            <a:off x="6096000" y="1351572"/>
            <a:ext cx="4234815" cy="2618527"/>
          </a:xfrm>
          <a:prstGeom prst="rect">
            <a:avLst/>
          </a:prstGeom>
          <a:noFill/>
          <a:ln>
            <a:solidFill>
              <a:schemeClr val="tx1"/>
            </a:solidFill>
          </a:ln>
        </p:spPr>
      </p:pic>
      <p:sp>
        <p:nvSpPr>
          <p:cNvPr id="254" name="TextBox 253">
            <a:extLst>
              <a:ext uri="{FF2B5EF4-FFF2-40B4-BE49-F238E27FC236}">
                <a16:creationId xmlns:a16="http://schemas.microsoft.com/office/drawing/2014/main" id="{ED4AAA4E-F52E-45E9-90F8-78A153434758}"/>
              </a:ext>
            </a:extLst>
          </p:cNvPr>
          <p:cNvSpPr txBox="1"/>
          <p:nvPr/>
        </p:nvSpPr>
        <p:spPr>
          <a:xfrm>
            <a:off x="546668" y="303885"/>
            <a:ext cx="5311071" cy="461665"/>
          </a:xfrm>
          <a:prstGeom prst="rect">
            <a:avLst/>
          </a:prstGeom>
          <a:noFill/>
          <a:ln>
            <a:noFill/>
          </a:ln>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Simulation Results</a:t>
            </a:r>
          </a:p>
        </p:txBody>
      </p:sp>
      <p:sp>
        <p:nvSpPr>
          <p:cNvPr id="2" name="TextBox 1">
            <a:extLst>
              <a:ext uri="{FF2B5EF4-FFF2-40B4-BE49-F238E27FC236}">
                <a16:creationId xmlns:a16="http://schemas.microsoft.com/office/drawing/2014/main" id="{E187DE1B-24BE-4A0F-9246-DC072E4EE41B}"/>
              </a:ext>
            </a:extLst>
          </p:cNvPr>
          <p:cNvSpPr txBox="1"/>
          <p:nvPr/>
        </p:nvSpPr>
        <p:spPr>
          <a:xfrm>
            <a:off x="1863725" y="4562483"/>
            <a:ext cx="846709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Evaluated on PARSEC Benchmark suite.</a:t>
            </a:r>
          </a:p>
          <a:p>
            <a:pPr marL="285750" indent="-285750">
              <a:buFont typeface="Arial" panose="020B0604020202020204" pitchFamily="34" charset="0"/>
              <a:buChar char="•"/>
            </a:pPr>
            <a:r>
              <a:rPr lang="en-US" sz="1400" dirty="0"/>
              <a:t>Total number of internal links (in one direction) in the model =</a:t>
            </a:r>
            <a:r>
              <a:rPr lang="en-US" sz="1400" b="1" dirty="0"/>
              <a:t> </a:t>
            </a:r>
            <a:r>
              <a:rPr lang="en-US" sz="1400" b="1" i="1" dirty="0">
                <a:latin typeface="Times New Roman" panose="02020603050405020304" pitchFamily="18" charset="0"/>
                <a:cs typeface="Times New Roman" panose="02020603050405020304" pitchFamily="18" charset="0"/>
              </a:rPr>
              <a:t>N</a:t>
            </a:r>
            <a:r>
              <a:rPr lang="en-US" sz="1400" b="1" i="1" baseline="-25000" dirty="0">
                <a:latin typeface="Times New Roman" panose="02020603050405020304" pitchFamily="18" charset="0"/>
                <a:cs typeface="Times New Roman" panose="02020603050405020304" pitchFamily="18" charset="0"/>
              </a:rPr>
              <a:t>1</a:t>
            </a:r>
            <a:r>
              <a:rPr lang="en-US" sz="1400" b="1" i="1" dirty="0">
                <a:latin typeface="Times New Roman" panose="02020603050405020304" pitchFamily="18" charset="0"/>
                <a:cs typeface="Times New Roman" panose="02020603050405020304" pitchFamily="18" charset="0"/>
              </a:rPr>
              <a:t>N</a:t>
            </a:r>
            <a:r>
              <a:rPr lang="en-US" sz="1400" b="1" i="1" baseline="-25000" dirty="0">
                <a:latin typeface="Times New Roman" panose="02020603050405020304" pitchFamily="18" charset="0"/>
                <a:cs typeface="Times New Roman" panose="02020603050405020304" pitchFamily="18" charset="0"/>
              </a:rPr>
              <a:t>2</a:t>
            </a:r>
            <a:r>
              <a:rPr lang="en-US" sz="1400" b="1" i="1" dirty="0">
                <a:latin typeface="Times New Roman" panose="02020603050405020304" pitchFamily="18" charset="0"/>
                <a:cs typeface="Times New Roman" panose="02020603050405020304" pitchFamily="18" charset="0"/>
              </a:rPr>
              <a:t>(N</a:t>
            </a:r>
            <a:r>
              <a:rPr lang="en-US" sz="1400" b="1" i="1" baseline="-25000" dirty="0">
                <a:latin typeface="Times New Roman" panose="02020603050405020304" pitchFamily="18" charset="0"/>
                <a:cs typeface="Times New Roman" panose="02020603050405020304" pitchFamily="18" charset="0"/>
              </a:rPr>
              <a:t>3</a:t>
            </a:r>
            <a:r>
              <a:rPr lang="en-US" sz="1400" b="1" i="1" dirty="0">
                <a:latin typeface="Times New Roman" panose="02020603050405020304" pitchFamily="18" charset="0"/>
                <a:cs typeface="Times New Roman" panose="02020603050405020304" pitchFamily="18" charset="0"/>
              </a:rPr>
              <a:t> - 1) + N</a:t>
            </a:r>
            <a:r>
              <a:rPr lang="en-US" sz="1400" b="1" i="1" baseline="-25000" dirty="0">
                <a:latin typeface="Times New Roman" panose="02020603050405020304" pitchFamily="18" charset="0"/>
                <a:cs typeface="Times New Roman" panose="02020603050405020304" pitchFamily="18" charset="0"/>
              </a:rPr>
              <a:t>1</a:t>
            </a:r>
            <a:r>
              <a:rPr lang="en-US" sz="1400" b="1" i="1" dirty="0">
                <a:latin typeface="Times New Roman" panose="02020603050405020304" pitchFamily="18" charset="0"/>
                <a:cs typeface="Times New Roman" panose="02020603050405020304" pitchFamily="18" charset="0"/>
              </a:rPr>
              <a:t>N</a:t>
            </a:r>
            <a:r>
              <a:rPr lang="en-US" sz="1400" b="1" i="1" baseline="-25000" dirty="0">
                <a:latin typeface="Times New Roman" panose="02020603050405020304" pitchFamily="18" charset="0"/>
                <a:cs typeface="Times New Roman" panose="02020603050405020304" pitchFamily="18" charset="0"/>
              </a:rPr>
              <a:t>3</a:t>
            </a:r>
            <a:r>
              <a:rPr lang="en-US" sz="1400" b="1" i="1" dirty="0">
                <a:latin typeface="Times New Roman" panose="02020603050405020304" pitchFamily="18" charset="0"/>
                <a:cs typeface="Times New Roman" panose="02020603050405020304" pitchFamily="18" charset="0"/>
              </a:rPr>
              <a:t>(N</a:t>
            </a:r>
            <a:r>
              <a:rPr lang="en-US" sz="1400" b="1" i="1" baseline="-25000" dirty="0">
                <a:latin typeface="Times New Roman" panose="02020603050405020304" pitchFamily="18" charset="0"/>
                <a:cs typeface="Times New Roman" panose="02020603050405020304" pitchFamily="18" charset="0"/>
              </a:rPr>
              <a:t>2</a:t>
            </a:r>
            <a:r>
              <a:rPr lang="en-US" sz="1400" b="1" i="1" dirty="0">
                <a:latin typeface="Times New Roman" panose="02020603050405020304" pitchFamily="18" charset="0"/>
                <a:cs typeface="Times New Roman" panose="02020603050405020304" pitchFamily="18" charset="0"/>
              </a:rPr>
              <a:t> - 1) + N</a:t>
            </a:r>
            <a:r>
              <a:rPr lang="en-US" sz="1400" b="1" i="1" baseline="-25000" dirty="0">
                <a:latin typeface="Times New Roman" panose="02020603050405020304" pitchFamily="18" charset="0"/>
                <a:cs typeface="Times New Roman" panose="02020603050405020304" pitchFamily="18" charset="0"/>
              </a:rPr>
              <a:t>2</a:t>
            </a:r>
            <a:r>
              <a:rPr lang="en-US" sz="1400" b="1" i="1" dirty="0">
                <a:latin typeface="Times New Roman" panose="02020603050405020304" pitchFamily="18" charset="0"/>
                <a:cs typeface="Times New Roman" panose="02020603050405020304" pitchFamily="18" charset="0"/>
              </a:rPr>
              <a:t>N</a:t>
            </a:r>
            <a:r>
              <a:rPr lang="en-US" sz="1400" b="1" i="1" baseline="-25000" dirty="0">
                <a:latin typeface="Times New Roman" panose="02020603050405020304" pitchFamily="18" charset="0"/>
                <a:cs typeface="Times New Roman" panose="02020603050405020304" pitchFamily="18" charset="0"/>
              </a:rPr>
              <a:t>3</a:t>
            </a:r>
            <a:r>
              <a:rPr lang="en-US" sz="1400" b="1" i="1" dirty="0">
                <a:latin typeface="Times New Roman" panose="02020603050405020304" pitchFamily="18" charset="0"/>
                <a:cs typeface="Times New Roman" panose="02020603050405020304" pitchFamily="18" charset="0"/>
              </a:rPr>
              <a:t>(N</a:t>
            </a:r>
            <a:r>
              <a:rPr lang="en-US" sz="1400" b="1" i="1" baseline="-25000" dirty="0">
                <a:latin typeface="Times New Roman" panose="02020603050405020304" pitchFamily="18" charset="0"/>
                <a:cs typeface="Times New Roman" panose="02020603050405020304" pitchFamily="18" charset="0"/>
              </a:rPr>
              <a:t>1</a:t>
            </a:r>
            <a:r>
              <a:rPr lang="en-US" sz="1400" b="1" i="1" dirty="0">
                <a:latin typeface="Times New Roman" panose="02020603050405020304" pitchFamily="18" charset="0"/>
                <a:cs typeface="Times New Roman" panose="02020603050405020304" pitchFamily="18" charset="0"/>
              </a:rPr>
              <a:t> - 1)</a:t>
            </a:r>
            <a:endParaRPr lang="en-US" sz="1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IN" sz="1400" dirty="0"/>
              <a:t>2x2x2 3D Mesh v/s 2x4 2D Mesh:</a:t>
            </a:r>
          </a:p>
          <a:p>
            <a:pPr marL="742950" lvl="1" indent="-285750">
              <a:buFont typeface="Wingdings" panose="05000000000000000000" pitchFamily="2" charset="2"/>
              <a:buChar char="§"/>
            </a:pPr>
            <a:r>
              <a:rPr lang="en-IN" sz="1400" dirty="0"/>
              <a:t>About 21% on average reduction in Average hop-count.</a:t>
            </a:r>
          </a:p>
          <a:p>
            <a:pPr marL="742950" lvl="1" indent="-285750">
              <a:buFont typeface="Wingdings" panose="05000000000000000000" pitchFamily="2" charset="2"/>
              <a:buChar char="§"/>
            </a:pPr>
            <a:r>
              <a:rPr lang="en-IN" sz="1400" dirty="0"/>
              <a:t>Reduced values of average CPI for all benchmarks. Signifies better performance.</a:t>
            </a:r>
          </a:p>
          <a:p>
            <a:pPr marL="742950" lvl="1" indent="-285750">
              <a:buFont typeface="Wingdings" panose="05000000000000000000" pitchFamily="2" charset="2"/>
              <a:buChar char="§"/>
            </a:pPr>
            <a:endParaRPr lang="en-IN" sz="1400" dirty="0"/>
          </a:p>
          <a:p>
            <a:pPr marL="285750" indent="-285750">
              <a:buFont typeface="Arial" panose="020B0604020202020204" pitchFamily="34" charset="0"/>
              <a:buChar char="•"/>
            </a:pPr>
            <a:r>
              <a:rPr lang="en-US" sz="1400" dirty="0"/>
              <a:t>Values of Hop-count follow the metric			                      , with 5-8% smaller values.</a:t>
            </a:r>
          </a:p>
        </p:txBody>
      </p:sp>
      <p:pic>
        <p:nvPicPr>
          <p:cNvPr id="4" name="Picture 3">
            <a:extLst>
              <a:ext uri="{FF2B5EF4-FFF2-40B4-BE49-F238E27FC236}">
                <a16:creationId xmlns:a16="http://schemas.microsoft.com/office/drawing/2014/main" id="{79F3E654-28CD-450E-92C4-A64C151719C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40354" y="5964703"/>
            <a:ext cx="3200398" cy="515073"/>
          </a:xfrm>
          <a:prstGeom prst="rect">
            <a:avLst/>
          </a:prstGeom>
        </p:spPr>
      </p:pic>
      <p:pic>
        <p:nvPicPr>
          <p:cNvPr id="9" name="Picture 8">
            <a:extLst>
              <a:ext uri="{FF2B5EF4-FFF2-40B4-BE49-F238E27FC236}">
                <a16:creationId xmlns:a16="http://schemas.microsoft.com/office/drawing/2014/main" id="{383192DE-84EA-488B-8561-0D7DB9D9E26A}"/>
              </a:ext>
            </a:extLst>
          </p:cNvPr>
          <p:cNvPicPr>
            <a:picLocks noChangeAspect="1"/>
          </p:cNvPicPr>
          <p:nvPr/>
        </p:nvPicPr>
        <p:blipFill rotWithShape="1">
          <a:blip r:embed="rId7">
            <a:clrChange>
              <a:clrFrom>
                <a:srgbClr val="FDFDFD"/>
              </a:clrFrom>
              <a:clrTo>
                <a:srgbClr val="FDFDFD">
                  <a:alpha val="0"/>
                </a:srgbClr>
              </a:clrTo>
            </a:clrChange>
          </a:blip>
          <a:srcRect l="63703" b="77207"/>
          <a:stretch/>
        </p:blipFill>
        <p:spPr>
          <a:xfrm>
            <a:off x="7769376" y="-10048"/>
            <a:ext cx="4425274" cy="1563147"/>
          </a:xfrm>
          <a:prstGeom prst="rect">
            <a:avLst/>
          </a:prstGeom>
        </p:spPr>
      </p:pic>
      <p:sp>
        <p:nvSpPr>
          <p:cNvPr id="3" name="Rectangle 2">
            <a:extLst>
              <a:ext uri="{FF2B5EF4-FFF2-40B4-BE49-F238E27FC236}">
                <a16:creationId xmlns:a16="http://schemas.microsoft.com/office/drawing/2014/main" id="{0547CCB4-8E53-4A94-A908-74478811E612}"/>
              </a:ext>
            </a:extLst>
          </p:cNvPr>
          <p:cNvSpPr/>
          <p:nvPr/>
        </p:nvSpPr>
        <p:spPr>
          <a:xfrm>
            <a:off x="5511522" y="1702662"/>
            <a:ext cx="421910" cy="184666"/>
          </a:xfrm>
          <a:prstGeom prst="rect">
            <a:avLst/>
          </a:prstGeom>
        </p:spPr>
        <p:txBody>
          <a:bodyPr wrap="none">
            <a:spAutoFit/>
          </a:bodyPr>
          <a:lstStyle/>
          <a:p>
            <a:r>
              <a:rPr lang="en-US" sz="600" b="1" dirty="0">
                <a:solidFill>
                  <a:srgbClr val="C40000"/>
                </a:solidFill>
                <a:latin typeface="Arial" panose="020B0604020202020204" pitchFamily="34" charset="0"/>
              </a:rPr>
              <a:t>1.9770</a:t>
            </a:r>
            <a:endParaRPr lang="en-US" sz="600" b="1" dirty="0">
              <a:solidFill>
                <a:srgbClr val="C40000"/>
              </a:solidFill>
            </a:endParaRPr>
          </a:p>
        </p:txBody>
      </p:sp>
      <p:sp>
        <p:nvSpPr>
          <p:cNvPr id="5" name="Rectangle 4">
            <a:extLst>
              <a:ext uri="{FF2B5EF4-FFF2-40B4-BE49-F238E27FC236}">
                <a16:creationId xmlns:a16="http://schemas.microsoft.com/office/drawing/2014/main" id="{39B75F0F-D9B9-44CE-8A66-99E5FE7AED09}"/>
              </a:ext>
            </a:extLst>
          </p:cNvPr>
          <p:cNvSpPr/>
          <p:nvPr/>
        </p:nvSpPr>
        <p:spPr>
          <a:xfrm>
            <a:off x="5646784" y="2293101"/>
            <a:ext cx="421910" cy="184666"/>
          </a:xfrm>
          <a:prstGeom prst="rect">
            <a:avLst/>
          </a:prstGeom>
        </p:spPr>
        <p:txBody>
          <a:bodyPr wrap="none">
            <a:spAutoFit/>
          </a:bodyPr>
          <a:lstStyle/>
          <a:p>
            <a:r>
              <a:rPr lang="en-US" sz="600" b="1" dirty="0">
                <a:solidFill>
                  <a:srgbClr val="002060"/>
                </a:solidFill>
                <a:latin typeface="Arial" panose="020B0604020202020204" pitchFamily="34" charset="0"/>
              </a:rPr>
              <a:t>1.5661</a:t>
            </a:r>
            <a:endParaRPr lang="en-US" sz="600" b="1" dirty="0">
              <a:solidFill>
                <a:srgbClr val="002060"/>
              </a:solidFill>
            </a:endParaRPr>
          </a:p>
        </p:txBody>
      </p:sp>
      <p:sp>
        <p:nvSpPr>
          <p:cNvPr id="6" name="Rectangle 5">
            <a:extLst>
              <a:ext uri="{FF2B5EF4-FFF2-40B4-BE49-F238E27FC236}">
                <a16:creationId xmlns:a16="http://schemas.microsoft.com/office/drawing/2014/main" id="{31F3D0E8-D3C1-4E9D-8A58-92030DEDB34B}"/>
              </a:ext>
            </a:extLst>
          </p:cNvPr>
          <p:cNvSpPr/>
          <p:nvPr/>
        </p:nvSpPr>
        <p:spPr>
          <a:xfrm>
            <a:off x="9771058" y="1752722"/>
            <a:ext cx="421910" cy="184666"/>
          </a:xfrm>
          <a:prstGeom prst="rect">
            <a:avLst/>
          </a:prstGeom>
        </p:spPr>
        <p:txBody>
          <a:bodyPr wrap="none">
            <a:spAutoFit/>
          </a:bodyPr>
          <a:lstStyle/>
          <a:p>
            <a:r>
              <a:rPr lang="en-US" sz="600" b="1" dirty="0">
                <a:solidFill>
                  <a:schemeClr val="accent2">
                    <a:lumMod val="50000"/>
                  </a:schemeClr>
                </a:solidFill>
                <a:latin typeface="Arial" panose="020B0604020202020204" pitchFamily="34" charset="0"/>
              </a:rPr>
              <a:t>1.9821</a:t>
            </a:r>
            <a:endParaRPr lang="en-US" sz="600" b="1" dirty="0">
              <a:solidFill>
                <a:schemeClr val="accent2">
                  <a:lumMod val="50000"/>
                </a:schemeClr>
              </a:solidFill>
            </a:endParaRPr>
          </a:p>
        </p:txBody>
      </p:sp>
      <p:sp>
        <p:nvSpPr>
          <p:cNvPr id="7" name="Rectangle 6">
            <a:extLst>
              <a:ext uri="{FF2B5EF4-FFF2-40B4-BE49-F238E27FC236}">
                <a16:creationId xmlns:a16="http://schemas.microsoft.com/office/drawing/2014/main" id="{280954E0-8672-41FC-B690-0952E7E04F6D}"/>
              </a:ext>
            </a:extLst>
          </p:cNvPr>
          <p:cNvSpPr/>
          <p:nvPr/>
        </p:nvSpPr>
        <p:spPr>
          <a:xfrm>
            <a:off x="9871484" y="2200768"/>
            <a:ext cx="421910" cy="184666"/>
          </a:xfrm>
          <a:prstGeom prst="rect">
            <a:avLst/>
          </a:prstGeom>
        </p:spPr>
        <p:txBody>
          <a:bodyPr wrap="none">
            <a:spAutoFit/>
          </a:bodyPr>
          <a:lstStyle/>
          <a:p>
            <a:r>
              <a:rPr lang="en-US" sz="600" b="1" dirty="0">
                <a:solidFill>
                  <a:schemeClr val="accent6">
                    <a:lumMod val="50000"/>
                  </a:schemeClr>
                </a:solidFill>
                <a:latin typeface="Arial" panose="020B0604020202020204" pitchFamily="34" charset="0"/>
              </a:rPr>
              <a:t>1.9055</a:t>
            </a:r>
            <a:endParaRPr lang="en-US" sz="600" b="1" dirty="0">
              <a:solidFill>
                <a:schemeClr val="accent6">
                  <a:lumMod val="50000"/>
                </a:schemeClr>
              </a:solidFill>
            </a:endParaRPr>
          </a:p>
        </p:txBody>
      </p:sp>
    </p:spTree>
    <p:extLst>
      <p:ext uri="{BB962C8B-B14F-4D97-AF65-F5344CB8AC3E}">
        <p14:creationId xmlns:p14="http://schemas.microsoft.com/office/powerpoint/2010/main" val="1732507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21000" b="-21000"/>
          </a:stretch>
        </a:blip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BF8329B6-B001-4DA8-8119-87B213391C58}"/>
              </a:ext>
            </a:extLst>
          </p:cNvPr>
          <p:cNvPicPr/>
          <p:nvPr/>
        </p:nvPicPr>
        <p:blipFill>
          <a:blip r:embed="rId4">
            <a:extLst>
              <a:ext uri="{28A0092B-C50C-407E-A947-70E740481C1C}">
                <a14:useLocalDpi xmlns:a14="http://schemas.microsoft.com/office/drawing/2010/main" val="0"/>
              </a:ext>
            </a:extLst>
          </a:blip>
          <a:srcRect/>
          <a:stretch/>
        </p:blipFill>
        <p:spPr bwMode="auto">
          <a:xfrm>
            <a:off x="1876172" y="1378068"/>
            <a:ext cx="4219828" cy="2672680"/>
          </a:xfrm>
          <a:prstGeom prst="rect">
            <a:avLst/>
          </a:prstGeom>
          <a:noFill/>
          <a:ln>
            <a:solidFill>
              <a:schemeClr val="tx1"/>
            </a:solidFill>
          </a:ln>
        </p:spPr>
      </p:pic>
      <p:sp>
        <p:nvSpPr>
          <p:cNvPr id="66" name="TextBox 65">
            <a:extLst>
              <a:ext uri="{FF2B5EF4-FFF2-40B4-BE49-F238E27FC236}">
                <a16:creationId xmlns:a16="http://schemas.microsoft.com/office/drawing/2014/main" id="{4D6FCD15-2558-454F-91D3-ECDEDCD7AB1D}"/>
              </a:ext>
            </a:extLst>
          </p:cNvPr>
          <p:cNvSpPr txBox="1"/>
          <p:nvPr/>
        </p:nvSpPr>
        <p:spPr>
          <a:xfrm>
            <a:off x="546668" y="303885"/>
            <a:ext cx="5311071" cy="461665"/>
          </a:xfrm>
          <a:prstGeom prst="rect">
            <a:avLst/>
          </a:prstGeom>
          <a:noFill/>
          <a:ln>
            <a:noFill/>
          </a:ln>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Simulation Results (cont.)</a:t>
            </a:r>
          </a:p>
        </p:txBody>
      </p:sp>
      <p:sp>
        <p:nvSpPr>
          <p:cNvPr id="69" name="TextBox 68">
            <a:extLst>
              <a:ext uri="{FF2B5EF4-FFF2-40B4-BE49-F238E27FC236}">
                <a16:creationId xmlns:a16="http://schemas.microsoft.com/office/drawing/2014/main" id="{62D31AC3-FCA1-4E89-B892-E72C495C39C5}"/>
              </a:ext>
            </a:extLst>
          </p:cNvPr>
          <p:cNvSpPr txBox="1"/>
          <p:nvPr/>
        </p:nvSpPr>
        <p:spPr>
          <a:xfrm>
            <a:off x="1787525" y="4500822"/>
            <a:ext cx="4308475"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Around 3-4% increment in the average hop-count values compared to the naïve 3D-stacked Mesh.</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Very slight increment in the hop count reflects the efficiency of the approach.</a:t>
            </a:r>
          </a:p>
        </p:txBody>
      </p:sp>
      <p:pic>
        <p:nvPicPr>
          <p:cNvPr id="71" name="Picture 70">
            <a:extLst>
              <a:ext uri="{FF2B5EF4-FFF2-40B4-BE49-F238E27FC236}">
                <a16:creationId xmlns:a16="http://schemas.microsoft.com/office/drawing/2014/main" id="{A2EE6AF9-4A2D-41A4-AC40-04DE7C8E4648}"/>
              </a:ext>
            </a:extLst>
          </p:cNvPr>
          <p:cNvPicPr/>
          <p:nvPr/>
        </p:nvPicPr>
        <p:blipFill>
          <a:blip r:embed="rId5">
            <a:extLst>
              <a:ext uri="{28A0092B-C50C-407E-A947-70E740481C1C}">
                <a14:useLocalDpi xmlns:a14="http://schemas.microsoft.com/office/drawing/2010/main" val="0"/>
              </a:ext>
            </a:extLst>
          </a:blip>
          <a:srcRect/>
          <a:stretch/>
        </p:blipFill>
        <p:spPr bwMode="auto">
          <a:xfrm>
            <a:off x="6095794" y="1378067"/>
            <a:ext cx="4219828" cy="2672680"/>
          </a:xfrm>
          <a:prstGeom prst="rect">
            <a:avLst/>
          </a:prstGeom>
          <a:noFill/>
          <a:ln>
            <a:solidFill>
              <a:schemeClr val="tx1"/>
            </a:solidFill>
          </a:ln>
        </p:spPr>
      </p:pic>
      <p:sp>
        <p:nvSpPr>
          <p:cNvPr id="72" name="TextBox 71">
            <a:extLst>
              <a:ext uri="{FF2B5EF4-FFF2-40B4-BE49-F238E27FC236}">
                <a16:creationId xmlns:a16="http://schemas.microsoft.com/office/drawing/2014/main" id="{CFA9679C-8C57-4892-856F-6C5852B1F0F9}"/>
              </a:ext>
            </a:extLst>
          </p:cNvPr>
          <p:cNvSpPr txBox="1"/>
          <p:nvPr/>
        </p:nvSpPr>
        <p:spPr>
          <a:xfrm>
            <a:off x="6134132" y="4500822"/>
            <a:ext cx="4308475"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High-Bandwidth TSV model: thrice the bandwidth than the rest of the internal links.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8-9% average reduction in Average CPI values. Signifies Greater performance of High-Bandwidth model.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Simulated on gem5 Simulator’s “</a:t>
            </a:r>
            <a:r>
              <a:rPr lang="en-US" sz="1400" dirty="0" err="1"/>
              <a:t>SimpleNetwork</a:t>
            </a:r>
            <a:r>
              <a:rPr lang="en-US" sz="1400" dirty="0"/>
              <a:t>” framework.</a:t>
            </a:r>
          </a:p>
        </p:txBody>
      </p:sp>
      <p:pic>
        <p:nvPicPr>
          <p:cNvPr id="7" name="Picture 6">
            <a:extLst>
              <a:ext uri="{FF2B5EF4-FFF2-40B4-BE49-F238E27FC236}">
                <a16:creationId xmlns:a16="http://schemas.microsoft.com/office/drawing/2014/main" id="{E13476A6-B774-4D03-8E73-D01A2F0A95F4}"/>
              </a:ext>
            </a:extLst>
          </p:cNvPr>
          <p:cNvPicPr>
            <a:picLocks noChangeAspect="1"/>
          </p:cNvPicPr>
          <p:nvPr/>
        </p:nvPicPr>
        <p:blipFill rotWithShape="1">
          <a:blip r:embed="rId6">
            <a:clrChange>
              <a:clrFrom>
                <a:srgbClr val="FDFDFD"/>
              </a:clrFrom>
              <a:clrTo>
                <a:srgbClr val="FDFDFD">
                  <a:alpha val="0"/>
                </a:srgbClr>
              </a:clrTo>
            </a:clrChange>
          </a:blip>
          <a:srcRect l="63703" b="77207"/>
          <a:stretch/>
        </p:blipFill>
        <p:spPr>
          <a:xfrm>
            <a:off x="7769376" y="-10048"/>
            <a:ext cx="4425274" cy="1563147"/>
          </a:xfrm>
          <a:prstGeom prst="rect">
            <a:avLst/>
          </a:prstGeom>
        </p:spPr>
      </p:pic>
      <p:sp>
        <p:nvSpPr>
          <p:cNvPr id="2" name="Rectangle 1">
            <a:extLst>
              <a:ext uri="{FF2B5EF4-FFF2-40B4-BE49-F238E27FC236}">
                <a16:creationId xmlns:a16="http://schemas.microsoft.com/office/drawing/2014/main" id="{C817ED84-2B4B-47F5-B8A2-05F814BF7D49}"/>
              </a:ext>
            </a:extLst>
          </p:cNvPr>
          <p:cNvSpPr/>
          <p:nvPr/>
        </p:nvSpPr>
        <p:spPr>
          <a:xfrm>
            <a:off x="5529192" y="2652993"/>
            <a:ext cx="421910" cy="184666"/>
          </a:xfrm>
          <a:prstGeom prst="rect">
            <a:avLst/>
          </a:prstGeom>
        </p:spPr>
        <p:txBody>
          <a:bodyPr wrap="none">
            <a:spAutoFit/>
          </a:bodyPr>
          <a:lstStyle/>
          <a:p>
            <a:r>
              <a:rPr lang="en-US" sz="600" b="1" dirty="0">
                <a:solidFill>
                  <a:schemeClr val="accent1">
                    <a:lumMod val="60000"/>
                    <a:lumOff val="40000"/>
                  </a:schemeClr>
                </a:solidFill>
                <a:latin typeface="Arial" panose="020B0604020202020204" pitchFamily="34" charset="0"/>
              </a:rPr>
              <a:t>4.0635</a:t>
            </a:r>
            <a:endParaRPr lang="en-US" sz="600" b="1" dirty="0">
              <a:solidFill>
                <a:schemeClr val="accent1">
                  <a:lumMod val="60000"/>
                  <a:lumOff val="40000"/>
                </a:schemeClr>
              </a:solidFill>
            </a:endParaRPr>
          </a:p>
        </p:txBody>
      </p:sp>
      <p:sp>
        <p:nvSpPr>
          <p:cNvPr id="3" name="Rectangle 2">
            <a:extLst>
              <a:ext uri="{FF2B5EF4-FFF2-40B4-BE49-F238E27FC236}">
                <a16:creationId xmlns:a16="http://schemas.microsoft.com/office/drawing/2014/main" id="{4B936788-CB99-4BCF-98B8-FFB38A9FE98D}"/>
              </a:ext>
            </a:extLst>
          </p:cNvPr>
          <p:cNvSpPr/>
          <p:nvPr/>
        </p:nvSpPr>
        <p:spPr>
          <a:xfrm>
            <a:off x="5601538" y="2242672"/>
            <a:ext cx="421910" cy="184666"/>
          </a:xfrm>
          <a:prstGeom prst="rect">
            <a:avLst/>
          </a:prstGeom>
        </p:spPr>
        <p:txBody>
          <a:bodyPr wrap="none">
            <a:spAutoFit/>
          </a:bodyPr>
          <a:lstStyle/>
          <a:p>
            <a:r>
              <a:rPr lang="en-US" sz="600" b="1" dirty="0">
                <a:solidFill>
                  <a:schemeClr val="accent1">
                    <a:lumMod val="50000"/>
                  </a:schemeClr>
                </a:solidFill>
                <a:latin typeface="Arial" panose="020B0604020202020204" pitchFamily="34" charset="0"/>
              </a:rPr>
              <a:t>4.1898</a:t>
            </a:r>
            <a:endParaRPr lang="en-US" sz="600" b="1" dirty="0">
              <a:solidFill>
                <a:schemeClr val="accent1">
                  <a:lumMod val="50000"/>
                </a:schemeClr>
              </a:solidFill>
            </a:endParaRPr>
          </a:p>
        </p:txBody>
      </p:sp>
      <p:sp>
        <p:nvSpPr>
          <p:cNvPr id="4" name="Rectangle 3">
            <a:extLst>
              <a:ext uri="{FF2B5EF4-FFF2-40B4-BE49-F238E27FC236}">
                <a16:creationId xmlns:a16="http://schemas.microsoft.com/office/drawing/2014/main" id="{277B2C41-3F20-4455-A906-32376FF0D9A6}"/>
              </a:ext>
            </a:extLst>
          </p:cNvPr>
          <p:cNvSpPr/>
          <p:nvPr/>
        </p:nvSpPr>
        <p:spPr>
          <a:xfrm>
            <a:off x="9771058" y="1971385"/>
            <a:ext cx="421910" cy="184666"/>
          </a:xfrm>
          <a:prstGeom prst="rect">
            <a:avLst/>
          </a:prstGeom>
        </p:spPr>
        <p:txBody>
          <a:bodyPr wrap="none">
            <a:spAutoFit/>
          </a:bodyPr>
          <a:lstStyle/>
          <a:p>
            <a:r>
              <a:rPr lang="en-US" sz="600" b="1" dirty="0">
                <a:solidFill>
                  <a:schemeClr val="accent6">
                    <a:lumMod val="50000"/>
                  </a:schemeClr>
                </a:solidFill>
                <a:latin typeface="Arial" panose="020B0604020202020204" pitchFamily="34" charset="0"/>
              </a:rPr>
              <a:t>1.9499</a:t>
            </a:r>
            <a:endParaRPr lang="en-US" sz="600" b="1" dirty="0">
              <a:solidFill>
                <a:schemeClr val="accent6">
                  <a:lumMod val="50000"/>
                </a:schemeClr>
              </a:solidFill>
            </a:endParaRPr>
          </a:p>
        </p:txBody>
      </p:sp>
      <p:sp>
        <p:nvSpPr>
          <p:cNvPr id="5" name="Rectangle 4">
            <a:extLst>
              <a:ext uri="{FF2B5EF4-FFF2-40B4-BE49-F238E27FC236}">
                <a16:creationId xmlns:a16="http://schemas.microsoft.com/office/drawing/2014/main" id="{772216B4-39B2-49F0-A3B9-4F996442E7DC}"/>
              </a:ext>
            </a:extLst>
          </p:cNvPr>
          <p:cNvSpPr/>
          <p:nvPr/>
        </p:nvSpPr>
        <p:spPr>
          <a:xfrm>
            <a:off x="9858376" y="2288755"/>
            <a:ext cx="421910" cy="184666"/>
          </a:xfrm>
          <a:prstGeom prst="rect">
            <a:avLst/>
          </a:prstGeom>
        </p:spPr>
        <p:txBody>
          <a:bodyPr wrap="none">
            <a:spAutoFit/>
          </a:bodyPr>
          <a:lstStyle/>
          <a:p>
            <a:r>
              <a:rPr lang="en-US" sz="600" b="1" dirty="0">
                <a:solidFill>
                  <a:srgbClr val="33CCCC"/>
                </a:solidFill>
                <a:latin typeface="Arial" panose="020B0604020202020204" pitchFamily="34" charset="0"/>
              </a:rPr>
              <a:t>1.7849</a:t>
            </a:r>
            <a:endParaRPr lang="en-US" sz="600" b="1" dirty="0">
              <a:solidFill>
                <a:srgbClr val="33CCCC"/>
              </a:solidFill>
            </a:endParaRPr>
          </a:p>
        </p:txBody>
      </p:sp>
    </p:spTree>
    <p:extLst>
      <p:ext uri="{BB962C8B-B14F-4D97-AF65-F5344CB8AC3E}">
        <p14:creationId xmlns:p14="http://schemas.microsoft.com/office/powerpoint/2010/main" val="1987695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208B0B-72DC-453B-AA2E-B5DF90F1D52D}"/>
              </a:ext>
            </a:extLst>
          </p:cNvPr>
          <p:cNvSpPr txBox="1"/>
          <p:nvPr/>
        </p:nvSpPr>
        <p:spPr>
          <a:xfrm>
            <a:off x="784929" y="317776"/>
            <a:ext cx="4187413" cy="646331"/>
          </a:xfrm>
          <a:prstGeom prst="rect">
            <a:avLst/>
          </a:prstGeom>
          <a:noFill/>
          <a:ln>
            <a:noFill/>
          </a:ln>
        </p:spPr>
        <p:txBody>
          <a:bodyPr wrap="square" rtlCol="0">
            <a:spAutoFit/>
          </a:bodyPr>
          <a:lstStyle/>
          <a:p>
            <a:r>
              <a:rPr lang="en-US" sz="3600" b="1"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Contents</a:t>
            </a:r>
          </a:p>
        </p:txBody>
      </p:sp>
      <p:sp>
        <p:nvSpPr>
          <p:cNvPr id="5" name="TextBox 4">
            <a:extLst>
              <a:ext uri="{FF2B5EF4-FFF2-40B4-BE49-F238E27FC236}">
                <a16:creationId xmlns:a16="http://schemas.microsoft.com/office/drawing/2014/main" id="{AA48C0E2-97BD-4B7B-A2BA-069CE2C5DCA1}"/>
              </a:ext>
            </a:extLst>
          </p:cNvPr>
          <p:cNvSpPr txBox="1"/>
          <p:nvPr/>
        </p:nvSpPr>
        <p:spPr>
          <a:xfrm>
            <a:off x="918202" y="1052978"/>
            <a:ext cx="5249731" cy="5224764"/>
          </a:xfrm>
          <a:prstGeom prst="rect">
            <a:avLst/>
          </a:prstGeom>
          <a:noFill/>
          <a:ln>
            <a:noFill/>
          </a:ln>
        </p:spPr>
        <p:txBody>
          <a:bodyPr wrap="square" rtlCol="0">
            <a:spAutoFit/>
          </a:bodyPr>
          <a:lstStyle/>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Introduction</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Related Work </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 Die-Stacking Techniques</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 Architectures for Multi-Core</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Through Silicon Vias Placement</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Garnet Network Model</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Three-dimensional NoC Implementation</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 Mesh NoC</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3D-stacked Mesh NoC</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Optimal TSV-Link Placement</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Program Flow</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Simulation Results</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Conclusion and Future Work</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References</a:t>
            </a:r>
          </a:p>
        </p:txBody>
      </p:sp>
      <p:pic>
        <p:nvPicPr>
          <p:cNvPr id="329" name="Picture 328">
            <a:extLst>
              <a:ext uri="{FF2B5EF4-FFF2-40B4-BE49-F238E27FC236}">
                <a16:creationId xmlns:a16="http://schemas.microsoft.com/office/drawing/2014/main" id="{F1D93BC5-B9D2-47E8-AE7E-3F2EFA46400C}"/>
              </a:ext>
            </a:extLst>
          </p:cNvPr>
          <p:cNvPicPr>
            <a:picLocks noChangeAspect="1"/>
          </p:cNvPicPr>
          <p:nvPr/>
        </p:nvPicPr>
        <p:blipFill rotWithShape="1">
          <a:blip r:embed="rId2">
            <a:clrChange>
              <a:clrFrom>
                <a:srgbClr val="FFFFFF"/>
              </a:clrFrom>
              <a:clrTo>
                <a:srgbClr val="FFFFFF">
                  <a:alpha val="0"/>
                </a:srgbClr>
              </a:clrTo>
            </a:clrChange>
          </a:blip>
          <a:srcRect l="47890" t="23119" r="26032" b="40917"/>
          <a:stretch/>
        </p:blipFill>
        <p:spPr>
          <a:xfrm>
            <a:off x="6248615" y="1822747"/>
            <a:ext cx="4141287" cy="3212505"/>
          </a:xfrm>
          <a:prstGeom prst="rect">
            <a:avLst/>
          </a:prstGeom>
          <a:scene3d>
            <a:camera prst="isometricOffAxis2Left"/>
            <a:lightRig rig="threePt" dir="t"/>
          </a:scene3d>
        </p:spPr>
      </p:pic>
      <p:pic>
        <p:nvPicPr>
          <p:cNvPr id="7" name="Picture 6">
            <a:extLst>
              <a:ext uri="{FF2B5EF4-FFF2-40B4-BE49-F238E27FC236}">
                <a16:creationId xmlns:a16="http://schemas.microsoft.com/office/drawing/2014/main" id="{4F3312FF-8218-44AE-9121-9490CB15429B}"/>
              </a:ext>
            </a:extLst>
          </p:cNvPr>
          <p:cNvPicPr>
            <a:picLocks noChangeAspect="1"/>
          </p:cNvPicPr>
          <p:nvPr/>
        </p:nvPicPr>
        <p:blipFill rotWithShape="1">
          <a:blip r:embed="rId3">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310035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AA013B-715F-48EE-8CB2-2EE3D1BA1450}"/>
              </a:ext>
            </a:extLst>
          </p:cNvPr>
          <p:cNvSpPr txBox="1"/>
          <p:nvPr/>
        </p:nvSpPr>
        <p:spPr>
          <a:xfrm>
            <a:off x="546668" y="303885"/>
            <a:ext cx="5311071" cy="461665"/>
          </a:xfrm>
          <a:prstGeom prst="rect">
            <a:avLst/>
          </a:prstGeom>
          <a:noFill/>
          <a:ln>
            <a:noFill/>
          </a:ln>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Conclusion &amp; Future Work</a:t>
            </a:r>
          </a:p>
        </p:txBody>
      </p:sp>
      <p:sp>
        <p:nvSpPr>
          <p:cNvPr id="5" name="TextBox 4">
            <a:extLst>
              <a:ext uri="{FF2B5EF4-FFF2-40B4-BE49-F238E27FC236}">
                <a16:creationId xmlns:a16="http://schemas.microsoft.com/office/drawing/2014/main" id="{AD01605B-1A6F-4DBE-A16E-F97DFAA4C08E}"/>
              </a:ext>
            </a:extLst>
          </p:cNvPr>
          <p:cNvSpPr txBox="1"/>
          <p:nvPr/>
        </p:nvSpPr>
        <p:spPr>
          <a:xfrm>
            <a:off x="1498600" y="1485587"/>
            <a:ext cx="9173633" cy="2308324"/>
          </a:xfrm>
          <a:prstGeom prst="rect">
            <a:avLst/>
          </a:prstGeom>
          <a:solidFill>
            <a:schemeClr val="bg1">
              <a:lumMod val="85000"/>
              <a:alpha val="40000"/>
            </a:schemeClr>
          </a:solidFill>
          <a:ln>
            <a:solidFill>
              <a:schemeClr val="tx1"/>
            </a:solidFill>
          </a:ln>
        </p:spPr>
        <p:txBody>
          <a:bodyPr wrap="square" rtlCol="0">
            <a:spAutoFit/>
          </a:bodyPr>
          <a:lstStyle/>
          <a:p>
            <a:pPr marL="285750" indent="-285750">
              <a:buFont typeface="Arial" panose="020B0604020202020204" pitchFamily="34" charset="0"/>
              <a:buChar char="•"/>
            </a:pPr>
            <a:r>
              <a:rPr lang="en-US" sz="1600" dirty="0"/>
              <a:t>Demonstrated need for Network-on-Chips and discussed state-of-the-art research on 3D NoC Designs.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IN" sz="1600" dirty="0"/>
              <a:t>Implemented three variations of 3D-mesh NoC designs: </a:t>
            </a:r>
            <a:r>
              <a:rPr lang="en-IN" sz="1600" b="1" i="1" dirty="0"/>
              <a:t>3D mesh</a:t>
            </a:r>
            <a:r>
              <a:rPr lang="en-IN" sz="1600" dirty="0"/>
              <a:t>, </a:t>
            </a:r>
            <a:r>
              <a:rPr lang="en-IN" sz="1600" b="1" i="1" dirty="0"/>
              <a:t>3D-stacked Mesh </a:t>
            </a:r>
            <a:r>
              <a:rPr lang="en-IN" sz="1600" dirty="0"/>
              <a:t>and discussed the subtle differences in their structure.</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i="1" dirty="0"/>
              <a:t>Discussed a fast approach to extract Optimal TSV indices for the </a:t>
            </a:r>
            <a:r>
              <a:rPr lang="en-IN" sz="1600" dirty="0"/>
              <a:t>implementation of </a:t>
            </a:r>
            <a:r>
              <a:rPr lang="en-IN" sz="1600" b="1" i="1" dirty="0"/>
              <a:t>3D-stacked Mesh with Optimal TSV links.</a:t>
            </a: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Discussed and analysed simulation results to verify correct working of the model.</a:t>
            </a:r>
            <a:endParaRPr lang="en-US" sz="1600" dirty="0"/>
          </a:p>
        </p:txBody>
      </p:sp>
      <p:sp>
        <p:nvSpPr>
          <p:cNvPr id="6" name="TextBox 5">
            <a:extLst>
              <a:ext uri="{FF2B5EF4-FFF2-40B4-BE49-F238E27FC236}">
                <a16:creationId xmlns:a16="http://schemas.microsoft.com/office/drawing/2014/main" id="{8901845C-7888-4F61-BA99-33DE4FD8D14C}"/>
              </a:ext>
            </a:extLst>
          </p:cNvPr>
          <p:cNvSpPr txBox="1"/>
          <p:nvPr/>
        </p:nvSpPr>
        <p:spPr>
          <a:xfrm>
            <a:off x="1519767" y="4115034"/>
            <a:ext cx="9173633" cy="2308324"/>
          </a:xfrm>
          <a:prstGeom prst="rect">
            <a:avLst/>
          </a:prstGeom>
          <a:solidFill>
            <a:schemeClr val="bg1">
              <a:lumMod val="85000"/>
              <a:alpha val="40000"/>
            </a:schemeClr>
          </a:solidFill>
          <a:ln>
            <a:solidFill>
              <a:schemeClr val="tx1"/>
            </a:solidFill>
          </a:ln>
        </p:spPr>
        <p:txBody>
          <a:bodyPr wrap="square" rtlCol="0">
            <a:spAutoFit/>
          </a:bodyPr>
          <a:lstStyle/>
          <a:p>
            <a:pPr marL="285750" indent="-285750">
              <a:buFont typeface="Arial" panose="020B0604020202020204" pitchFamily="34" charset="0"/>
              <a:buChar char="•"/>
            </a:pPr>
            <a:r>
              <a:rPr lang="en-US" sz="1600" dirty="0"/>
              <a:t>More decisive methods to validate 3D models.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Simulations for large NoC sizes.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Integration with Power models.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More Sophisticated approaches for Optimal TSV placement problem.</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Implementation of other 3D NoC designs (other than Mesh designs).</a:t>
            </a:r>
          </a:p>
        </p:txBody>
      </p:sp>
      <p:sp>
        <p:nvSpPr>
          <p:cNvPr id="2" name="TextBox 1">
            <a:extLst>
              <a:ext uri="{FF2B5EF4-FFF2-40B4-BE49-F238E27FC236}">
                <a16:creationId xmlns:a16="http://schemas.microsoft.com/office/drawing/2014/main" id="{C6A78163-C159-412D-A34B-CC4F37B54BE0}"/>
              </a:ext>
            </a:extLst>
          </p:cNvPr>
          <p:cNvSpPr txBox="1"/>
          <p:nvPr/>
        </p:nvSpPr>
        <p:spPr>
          <a:xfrm>
            <a:off x="1519767" y="3793911"/>
            <a:ext cx="1381725" cy="369332"/>
          </a:xfrm>
          <a:prstGeom prst="rect">
            <a:avLst/>
          </a:prstGeom>
          <a:noFill/>
        </p:spPr>
        <p:txBody>
          <a:bodyPr wrap="none" rtlCol="0">
            <a:spAutoFit/>
          </a:bodyPr>
          <a:lstStyle/>
          <a:p>
            <a:r>
              <a:rPr lang="en-US" b="1" dirty="0"/>
              <a:t>Future Work</a:t>
            </a:r>
          </a:p>
        </p:txBody>
      </p:sp>
      <p:sp>
        <p:nvSpPr>
          <p:cNvPr id="7" name="TextBox 6">
            <a:extLst>
              <a:ext uri="{FF2B5EF4-FFF2-40B4-BE49-F238E27FC236}">
                <a16:creationId xmlns:a16="http://schemas.microsoft.com/office/drawing/2014/main" id="{D442BB78-65CB-4E3D-AC3F-F621020985B2}"/>
              </a:ext>
            </a:extLst>
          </p:cNvPr>
          <p:cNvSpPr txBox="1"/>
          <p:nvPr/>
        </p:nvSpPr>
        <p:spPr>
          <a:xfrm>
            <a:off x="1519767" y="1160705"/>
            <a:ext cx="1211485" cy="338554"/>
          </a:xfrm>
          <a:prstGeom prst="rect">
            <a:avLst/>
          </a:prstGeom>
          <a:noFill/>
        </p:spPr>
        <p:txBody>
          <a:bodyPr wrap="none" rtlCol="0">
            <a:spAutoFit/>
          </a:bodyPr>
          <a:lstStyle/>
          <a:p>
            <a:r>
              <a:rPr lang="en-US" sz="1600" b="1" dirty="0"/>
              <a:t>In Summary</a:t>
            </a:r>
          </a:p>
        </p:txBody>
      </p:sp>
      <p:pic>
        <p:nvPicPr>
          <p:cNvPr id="8" name="Picture 7">
            <a:extLst>
              <a:ext uri="{FF2B5EF4-FFF2-40B4-BE49-F238E27FC236}">
                <a16:creationId xmlns:a16="http://schemas.microsoft.com/office/drawing/2014/main" id="{7DB2E73C-E67F-447B-8986-891E6CAC80F4}"/>
              </a:ext>
            </a:extLst>
          </p:cNvPr>
          <p:cNvPicPr>
            <a:picLocks noChangeAspect="1"/>
          </p:cNvPicPr>
          <p:nvPr/>
        </p:nvPicPr>
        <p:blipFill rotWithShape="1">
          <a:blip r:embed="rId4">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987384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2ED356-FFD4-44AD-9014-401B70DC8BF3}"/>
              </a:ext>
            </a:extLst>
          </p:cNvPr>
          <p:cNvSpPr txBox="1"/>
          <p:nvPr/>
        </p:nvSpPr>
        <p:spPr>
          <a:xfrm>
            <a:off x="546668" y="303885"/>
            <a:ext cx="5311071" cy="646331"/>
          </a:xfrm>
          <a:prstGeom prst="rect">
            <a:avLst/>
          </a:prstGeom>
          <a:noFill/>
          <a:ln>
            <a:noFill/>
          </a:ln>
        </p:spPr>
        <p:txBody>
          <a:bodyPr wrap="square" rtlCol="0">
            <a:spAutoFit/>
          </a:bodyPr>
          <a:lstStyle/>
          <a:p>
            <a:r>
              <a:rPr lang="en-US" sz="3600" b="1"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References</a:t>
            </a:r>
          </a:p>
        </p:txBody>
      </p:sp>
      <p:sp>
        <p:nvSpPr>
          <p:cNvPr id="2" name="Rectangle 1">
            <a:extLst>
              <a:ext uri="{FF2B5EF4-FFF2-40B4-BE49-F238E27FC236}">
                <a16:creationId xmlns:a16="http://schemas.microsoft.com/office/drawing/2014/main" id="{C0F5BB14-97C4-4BC5-AE83-A113D7EC3068}"/>
              </a:ext>
            </a:extLst>
          </p:cNvPr>
          <p:cNvSpPr/>
          <p:nvPr/>
        </p:nvSpPr>
        <p:spPr>
          <a:xfrm>
            <a:off x="1909348" y="1348717"/>
            <a:ext cx="8373304" cy="5262979"/>
          </a:xfrm>
          <a:prstGeom prst="rect">
            <a:avLst/>
          </a:prstGeom>
          <a:solidFill>
            <a:schemeClr val="bg1">
              <a:lumMod val="85000"/>
              <a:alpha val="20000"/>
            </a:schemeClr>
          </a:solidFill>
          <a:ln>
            <a:noFill/>
          </a:ln>
        </p:spPr>
        <p:txBody>
          <a:bodyPr wrap="square">
            <a:spAutoFit/>
          </a:bodyPr>
          <a:lstStyle/>
          <a:p>
            <a:pPr marL="342900" indent="-342900">
              <a:buFont typeface="+mj-lt"/>
              <a:buAutoNum type="arabicPeriod"/>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N. E.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Jerger</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T. Krishna and L.-S.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Peh</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On-Chip Networks</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in </a:t>
            </a:r>
            <a:r>
              <a:rPr lang="en-US" sz="1400" i="1" dirty="0">
                <a:latin typeface="Times New Roman" panose="02020603050405020304" pitchFamily="18" charset="0"/>
                <a:ea typeface="Times New Roman" panose="02020603050405020304" pitchFamily="18" charset="0"/>
                <a:cs typeface="Times New Roman" panose="02020603050405020304" pitchFamily="18" charset="0"/>
              </a:rPr>
              <a:t>On-Chip Networks</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Morgan &amp; Claypool, 2009. </a:t>
            </a:r>
          </a:p>
          <a:p>
            <a:pPr marL="34290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G. H. </a:t>
            </a:r>
            <a:r>
              <a:rPr lang="en-US" sz="1400" dirty="0" err="1">
                <a:latin typeface="Times New Roman" panose="02020603050405020304" pitchFamily="18" charset="0"/>
                <a:cs typeface="Times New Roman" panose="02020603050405020304" pitchFamily="18" charset="0"/>
              </a:rPr>
              <a:t>Loh</a:t>
            </a:r>
            <a:r>
              <a:rPr lang="en-US" sz="1400" dirty="0">
                <a:latin typeface="Times New Roman" panose="02020603050405020304" pitchFamily="18" charset="0"/>
                <a:cs typeface="Times New Roman" panose="02020603050405020304" pitchFamily="18" charset="0"/>
              </a:rPr>
              <a:t>, Y. </a:t>
            </a:r>
            <a:r>
              <a:rPr lang="en-US" sz="1400" dirty="0" err="1">
                <a:latin typeface="Times New Roman" panose="02020603050405020304" pitchFamily="18" charset="0"/>
                <a:cs typeface="Times New Roman" panose="02020603050405020304" pitchFamily="18" charset="0"/>
              </a:rPr>
              <a:t>Xie</a:t>
            </a:r>
            <a:r>
              <a:rPr lang="en-US" sz="1400" dirty="0">
                <a:latin typeface="Times New Roman" panose="02020603050405020304" pitchFamily="18" charset="0"/>
                <a:cs typeface="Times New Roman" panose="02020603050405020304" pitchFamily="18" charset="0"/>
              </a:rPr>
              <a:t> and B. Black, "</a:t>
            </a:r>
            <a:r>
              <a:rPr lang="en-US" sz="1400" b="1" dirty="0">
                <a:latin typeface="Times New Roman" panose="02020603050405020304" pitchFamily="18" charset="0"/>
                <a:cs typeface="Times New Roman" panose="02020603050405020304" pitchFamily="18" charset="0"/>
              </a:rPr>
              <a:t>Processor Design in 3D Die-Stacking Technologies</a:t>
            </a:r>
            <a:r>
              <a:rPr lang="en-US" sz="1400" dirty="0">
                <a:latin typeface="Times New Roman" panose="02020603050405020304" pitchFamily="18" charset="0"/>
                <a:cs typeface="Times New Roman" panose="02020603050405020304" pitchFamily="18" charset="0"/>
              </a:rPr>
              <a:t>," IEEE Micro, vol. 27, no. 3, pp. 31-48, May-June 2007. </a:t>
            </a:r>
          </a:p>
          <a:p>
            <a:pPr marL="34290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F. </a:t>
            </a:r>
            <a:r>
              <a:rPr lang="en-US" sz="1400" dirty="0" err="1">
                <a:latin typeface="Times New Roman" panose="02020603050405020304" pitchFamily="18" charset="0"/>
                <a:cs typeface="Times New Roman" panose="02020603050405020304" pitchFamily="18" charset="0"/>
              </a:rPr>
              <a:t>Denneman</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frankdenneman.nl</a:t>
            </a:r>
            <a:r>
              <a:rPr lang="en-US" sz="1400" dirty="0">
                <a:latin typeface="Times New Roman" panose="02020603050405020304" pitchFamily="18" charset="0"/>
                <a:cs typeface="Times New Roman" panose="02020603050405020304" pitchFamily="18" charset="0"/>
              </a:rPr>
              <a:t>," 7 July 2016. [Online]. Available: https://frankdenneman.nl/2016/07/07/numa-deep-dive-part-1-uma-numa/. [Accessed Friday May 2020].</a:t>
            </a:r>
          </a:p>
          <a:p>
            <a:pPr marL="34290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B. S. </a:t>
            </a:r>
            <a:r>
              <a:rPr lang="en-US" sz="1400" dirty="0" err="1">
                <a:latin typeface="Times New Roman" panose="02020603050405020304" pitchFamily="18" charset="0"/>
                <a:cs typeface="Times New Roman" panose="02020603050405020304" pitchFamily="18" charset="0"/>
              </a:rPr>
              <a:t>Feero</a:t>
            </a:r>
            <a:r>
              <a:rPr lang="en-US" sz="1400" dirty="0">
                <a:latin typeface="Times New Roman" panose="02020603050405020304" pitchFamily="18" charset="0"/>
                <a:cs typeface="Times New Roman" panose="02020603050405020304" pitchFamily="18" charset="0"/>
              </a:rPr>
              <a:t> and P. P. </a:t>
            </a:r>
            <a:r>
              <a:rPr lang="en-US" sz="1400" dirty="0" err="1">
                <a:latin typeface="Times New Roman" panose="02020603050405020304" pitchFamily="18" charset="0"/>
                <a:cs typeface="Times New Roman" panose="02020603050405020304" pitchFamily="18" charset="0"/>
              </a:rPr>
              <a:t>Pande</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Networks-on-Chip in a Three-Dimensional Environment: A Performance Evaluation</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IEEE Transactions on Computers, </a:t>
            </a:r>
            <a:r>
              <a:rPr lang="en-US" sz="1400" dirty="0">
                <a:latin typeface="Times New Roman" panose="02020603050405020304" pitchFamily="18" charset="0"/>
                <a:cs typeface="Times New Roman" panose="02020603050405020304" pitchFamily="18" charset="0"/>
              </a:rPr>
              <a:t>vol. 58, no. 1, pp. 32-45, Jan 2009. </a:t>
            </a:r>
          </a:p>
          <a:p>
            <a:pPr marL="34290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J. Lowe-Power, "</a:t>
            </a:r>
            <a:r>
              <a:rPr lang="en-US" sz="1400" b="1" dirty="0">
                <a:latin typeface="Times New Roman" panose="02020603050405020304" pitchFamily="18" charset="0"/>
                <a:cs typeface="Times New Roman" panose="02020603050405020304" pitchFamily="18" charset="0"/>
              </a:rPr>
              <a:t>gem5 Documentation</a:t>
            </a:r>
            <a:r>
              <a:rPr lang="en-US" sz="1400" dirty="0">
                <a:latin typeface="Times New Roman" panose="02020603050405020304" pitchFamily="18" charset="0"/>
                <a:cs typeface="Times New Roman" panose="02020603050405020304" pitchFamily="18" charset="0"/>
              </a:rPr>
              <a:t>," gem5, [Online]. Available: http://www.gem5.org/documentation/. [Accessed Tuesday May 2020].</a:t>
            </a:r>
          </a:p>
          <a:p>
            <a:pPr marL="34290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T. Krishna, "</a:t>
            </a:r>
            <a:r>
              <a:rPr lang="en-US" sz="1400" b="1" dirty="0">
                <a:latin typeface="Times New Roman" panose="02020603050405020304" pitchFamily="18" charset="0"/>
                <a:cs typeface="Times New Roman" panose="02020603050405020304" pitchFamily="18" charset="0"/>
              </a:rPr>
              <a:t>A Detailed On-Chip Network Model Inside a Full-System Simulator</a:t>
            </a:r>
            <a:r>
              <a:rPr lang="en-US" sz="1400" dirty="0">
                <a:latin typeface="Times New Roman" panose="02020603050405020304" pitchFamily="18" charset="0"/>
                <a:cs typeface="Times New Roman" panose="02020603050405020304" pitchFamily="18" charset="0"/>
              </a:rPr>
              <a:t>," Monday, September 2017. [Online]. Available: https://pdfs.semanticscholar.org/c1e9/0beac857ce1af1a531b6538804e71efdef05.pdf. [Accessed Tuesday May 2020].</a:t>
            </a:r>
          </a:p>
          <a:p>
            <a:pPr marL="34290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T. C. Xu, P. </a:t>
            </a:r>
            <a:r>
              <a:rPr lang="en-US" sz="1400" dirty="0" err="1">
                <a:latin typeface="Times New Roman" panose="02020603050405020304" pitchFamily="18" charset="0"/>
                <a:cs typeface="Times New Roman" panose="02020603050405020304" pitchFamily="18" charset="0"/>
              </a:rPr>
              <a:t>Liljeberg</a:t>
            </a:r>
            <a:r>
              <a:rPr lang="en-US" sz="1400" dirty="0">
                <a:latin typeface="Times New Roman" panose="02020603050405020304" pitchFamily="18" charset="0"/>
                <a:cs typeface="Times New Roman" panose="02020603050405020304" pitchFamily="18" charset="0"/>
              </a:rPr>
              <a:t> and H. </a:t>
            </a:r>
            <a:r>
              <a:rPr lang="en-US" sz="1400" dirty="0" err="1">
                <a:latin typeface="Times New Roman" panose="02020603050405020304" pitchFamily="18" charset="0"/>
                <a:cs typeface="Times New Roman" panose="02020603050405020304" pitchFamily="18" charset="0"/>
              </a:rPr>
              <a:t>Tenhunen</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A study of Through Silicon Via impact to 3D Network-on-Chip design</a:t>
            </a:r>
            <a:r>
              <a:rPr lang="en-US" sz="1400" dirty="0">
                <a:latin typeface="Times New Roman" panose="02020603050405020304" pitchFamily="18" charset="0"/>
                <a:cs typeface="Times New Roman" panose="02020603050405020304" pitchFamily="18" charset="0"/>
              </a:rPr>
              <a:t>," in 2010 International Conference on Electronics and Information Engineering, Kyoto, 2010.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225D425C-5C73-4E23-BCCD-0FE089F59C28}"/>
              </a:ext>
            </a:extLst>
          </p:cNvPr>
          <p:cNvPicPr>
            <a:picLocks noChangeAspect="1"/>
          </p:cNvPicPr>
          <p:nvPr/>
        </p:nvPicPr>
        <p:blipFill rotWithShape="1">
          <a:blip r:embed="rId3">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3062226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t="-21000" b="-2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B17F0A-5ABA-46D6-ABFB-BD589347D9AF}"/>
              </a:ext>
            </a:extLst>
          </p:cNvPr>
          <p:cNvSpPr/>
          <p:nvPr/>
        </p:nvSpPr>
        <p:spPr>
          <a:xfrm rot="21412349">
            <a:off x="3867807" y="2785241"/>
            <a:ext cx="4372303" cy="85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hank you">
            <a:extLst>
              <a:ext uri="{FF2B5EF4-FFF2-40B4-BE49-F238E27FC236}">
                <a16:creationId xmlns:a16="http://schemas.microsoft.com/office/drawing/2014/main" id="{4D433063-043D-4AA6-8CAD-5649D526C83D}"/>
              </a:ext>
            </a:extLst>
          </p:cNvPr>
          <p:cNvPicPr>
            <a:picLocks noChangeAspect="1" noChangeArrowheads="1"/>
          </p:cNvPicPr>
          <p:nvPr/>
        </p:nvPicPr>
        <p:blipFill>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36227" y="2109075"/>
            <a:ext cx="7919546" cy="263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63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8AEDFD0-054C-4BC7-AF66-2D1CFBB3FD5F}"/>
              </a:ext>
            </a:extLst>
          </p:cNvPr>
          <p:cNvGrpSpPr/>
          <p:nvPr/>
        </p:nvGrpSpPr>
        <p:grpSpPr>
          <a:xfrm>
            <a:off x="2878634" y="1243231"/>
            <a:ext cx="7895063" cy="3980985"/>
            <a:chOff x="2878635" y="1583473"/>
            <a:chExt cx="7895063" cy="3980985"/>
          </a:xfrm>
          <a:solidFill>
            <a:schemeClr val="accent1">
              <a:lumMod val="50000"/>
            </a:schemeClr>
          </a:solidFill>
        </p:grpSpPr>
        <p:sp>
          <p:nvSpPr>
            <p:cNvPr id="11" name="Rectangle: Single Corner Rounded 10">
              <a:extLst>
                <a:ext uri="{FF2B5EF4-FFF2-40B4-BE49-F238E27FC236}">
                  <a16:creationId xmlns:a16="http://schemas.microsoft.com/office/drawing/2014/main" id="{DB7B4AA1-A38C-43A5-997A-18368AC6DA72}"/>
                </a:ext>
              </a:extLst>
            </p:cNvPr>
            <p:cNvSpPr/>
            <p:nvPr/>
          </p:nvSpPr>
          <p:spPr>
            <a:xfrm>
              <a:off x="2878635" y="1583473"/>
              <a:ext cx="7895063" cy="3980985"/>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3DFED7F-341B-4993-A98C-69101751DFDB}"/>
                </a:ext>
              </a:extLst>
            </p:cNvPr>
            <p:cNvSpPr/>
            <p:nvPr/>
          </p:nvSpPr>
          <p:spPr>
            <a:xfrm>
              <a:off x="3708351" y="2173581"/>
              <a:ext cx="6235629" cy="3046988"/>
            </a:xfrm>
            <a:prstGeom prst="rect">
              <a:avLst/>
            </a:prstGeom>
            <a:grpFill/>
            <a:ln>
              <a:noFill/>
            </a:ln>
          </p:spPr>
          <p:txBody>
            <a:bodyPr wrap="square">
              <a:spAutoFit/>
            </a:bodyPr>
            <a:lstStyle/>
            <a:p>
              <a:pPr marL="285750" indent="-285750">
                <a:buFont typeface="Arial" panose="020B0604020202020204" pitchFamily="34" charset="0"/>
                <a:buChar char="•"/>
              </a:pPr>
              <a:r>
                <a:rPr lang="en-US" sz="1600" b="1" dirty="0">
                  <a:solidFill>
                    <a:schemeClr val="bg1"/>
                  </a:solidFill>
                  <a:ea typeface="Times New Roman" panose="02020603050405020304" pitchFamily="18" charset="0"/>
                </a:rPr>
                <a:t>Moore</a:t>
              </a:r>
              <a:r>
                <a:rPr lang="en-US" sz="1600" dirty="0">
                  <a:solidFill>
                    <a:schemeClr val="bg1"/>
                  </a:solidFill>
                  <a:ea typeface="Times New Roman" panose="02020603050405020304" pitchFamily="18" charset="0"/>
                </a:rPr>
                <a:t>: Number of transistors in a dense integrated circuit can double approximately every two years.</a:t>
              </a:r>
            </a:p>
            <a:p>
              <a:pPr marL="285750" indent="-285750">
                <a:buFont typeface="Arial" panose="020B0604020202020204" pitchFamily="34" charset="0"/>
                <a:buChar char="•"/>
              </a:pPr>
              <a:endParaRPr lang="en-US" sz="1600" dirty="0">
                <a:solidFill>
                  <a:schemeClr val="bg1"/>
                </a:solidFill>
                <a:ea typeface="Times New Roman" panose="02020603050405020304" pitchFamily="18" charset="0"/>
              </a:endParaRPr>
            </a:p>
            <a:p>
              <a:pPr marL="285750" indent="-285750">
                <a:buFont typeface="Arial" panose="020B0604020202020204" pitchFamily="34" charset="0"/>
                <a:buChar char="•"/>
              </a:pPr>
              <a:r>
                <a:rPr lang="en-US" sz="1600" b="1" dirty="0">
                  <a:solidFill>
                    <a:schemeClr val="bg1"/>
                  </a:solidFill>
                  <a:ea typeface="Times New Roman" panose="02020603050405020304" pitchFamily="18" charset="0"/>
                </a:rPr>
                <a:t>Dennard</a:t>
              </a:r>
              <a:r>
                <a:rPr lang="en-US" sz="1600" dirty="0">
                  <a:solidFill>
                    <a:schemeClr val="bg1"/>
                  </a:solidFill>
                  <a:ea typeface="Times New Roman" panose="02020603050405020304" pitchFamily="18" charset="0"/>
                </a:rPr>
                <a:t>:</a:t>
              </a:r>
              <a:r>
                <a:rPr lang="en-US" sz="1600" b="1" dirty="0">
                  <a:solidFill>
                    <a:schemeClr val="bg1"/>
                  </a:solidFill>
                  <a:ea typeface="Times New Roman" panose="02020603050405020304" pitchFamily="18" charset="0"/>
                </a:rPr>
                <a:t> </a:t>
              </a:r>
              <a:r>
                <a:rPr lang="en-US" sz="1600" dirty="0">
                  <a:solidFill>
                    <a:schemeClr val="bg1"/>
                  </a:solidFill>
                  <a:ea typeface="Times New Roman" panose="02020603050405020304" pitchFamily="18" charset="0"/>
                </a:rPr>
                <a:t>Voltage and current should be proportional to the linear dimensions of a transistor.</a:t>
              </a:r>
            </a:p>
            <a:p>
              <a:pPr marL="285750" indent="-285750">
                <a:buFont typeface="Arial" panose="020B0604020202020204" pitchFamily="34" charset="0"/>
                <a:buChar char="•"/>
              </a:pPr>
              <a:endParaRPr lang="en-US" sz="1600" dirty="0">
                <a:solidFill>
                  <a:schemeClr val="bg1"/>
                </a:solidFill>
                <a:ea typeface="Times New Roman" panose="02020603050405020304" pitchFamily="18" charset="0"/>
              </a:endParaRPr>
            </a:p>
            <a:p>
              <a:r>
                <a:rPr lang="en-US" sz="1600" dirty="0">
                  <a:solidFill>
                    <a:schemeClr val="bg1"/>
                  </a:solidFill>
                  <a:ea typeface="Times New Roman" panose="02020603050405020304" pitchFamily="18" charset="0"/>
                </a:rPr>
                <a:t>Thus, as the number of transistors per die increased, the power density remained relatively constant and in proportion with the area of the die. </a:t>
              </a:r>
            </a:p>
            <a:p>
              <a:endParaRPr lang="en-US" sz="1600" dirty="0">
                <a:solidFill>
                  <a:schemeClr val="bg1"/>
                </a:solidFill>
                <a:ea typeface="Times New Roman" panose="02020603050405020304" pitchFamily="18" charset="0"/>
              </a:endParaRPr>
            </a:p>
            <a:p>
              <a:r>
                <a:rPr lang="en-US" sz="1600" dirty="0">
                  <a:solidFill>
                    <a:schemeClr val="bg1"/>
                  </a:solidFill>
                  <a:ea typeface="Times New Roman" panose="02020603050405020304" pitchFamily="18" charset="0"/>
                </a:rPr>
                <a:t>⇒ Powering </a:t>
              </a:r>
              <a:r>
                <a:rPr lang="en-US" sz="1600" b="1" dirty="0">
                  <a:solidFill>
                    <a:schemeClr val="bg1"/>
                  </a:solidFill>
                  <a:ea typeface="Times New Roman" panose="02020603050405020304" pitchFamily="18" charset="0"/>
                </a:rPr>
                <a:t>Single-Core Processors </a:t>
              </a:r>
              <a:r>
                <a:rPr lang="en-US" sz="1600" dirty="0">
                  <a:solidFill>
                    <a:schemeClr val="bg1"/>
                  </a:solidFill>
                  <a:ea typeface="Times New Roman" panose="02020603050405020304" pitchFamily="18" charset="0"/>
                </a:rPr>
                <a:t>by incrementing </a:t>
              </a:r>
              <a:r>
                <a:rPr lang="en-US" sz="1600" dirty="0">
                  <a:solidFill>
                    <a:schemeClr val="bg1"/>
                  </a:solidFill>
                </a:rPr>
                <a:t>the clock frequencies without significantly increasing the circuit’s power consumption.</a:t>
              </a:r>
            </a:p>
          </p:txBody>
        </p:sp>
      </p:grpSp>
      <p:grpSp>
        <p:nvGrpSpPr>
          <p:cNvPr id="2" name="Group 1">
            <a:extLst>
              <a:ext uri="{FF2B5EF4-FFF2-40B4-BE49-F238E27FC236}">
                <a16:creationId xmlns:a16="http://schemas.microsoft.com/office/drawing/2014/main" id="{29E616A1-B401-4284-9C3D-BCF3AD967DE0}"/>
              </a:ext>
            </a:extLst>
          </p:cNvPr>
          <p:cNvGrpSpPr/>
          <p:nvPr/>
        </p:nvGrpSpPr>
        <p:grpSpPr>
          <a:xfrm>
            <a:off x="2791044" y="1243229"/>
            <a:ext cx="7982653" cy="3980985"/>
            <a:chOff x="2791045" y="1583472"/>
            <a:chExt cx="7982653" cy="3980985"/>
          </a:xfrm>
          <a:solidFill>
            <a:schemeClr val="accent1">
              <a:lumMod val="75000"/>
            </a:schemeClr>
          </a:solidFill>
        </p:grpSpPr>
        <p:sp>
          <p:nvSpPr>
            <p:cNvPr id="21" name="Rectangle: Rounded Corners 20">
              <a:extLst>
                <a:ext uri="{FF2B5EF4-FFF2-40B4-BE49-F238E27FC236}">
                  <a16:creationId xmlns:a16="http://schemas.microsoft.com/office/drawing/2014/main" id="{8138B0B0-8FC7-4CF7-9398-849EEA678266}"/>
                </a:ext>
              </a:extLst>
            </p:cNvPr>
            <p:cNvSpPr/>
            <p:nvPr/>
          </p:nvSpPr>
          <p:spPr>
            <a:xfrm>
              <a:off x="2791045" y="1583472"/>
              <a:ext cx="7982653" cy="39809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AEA1A33C-73DA-4AB4-89CA-FBE179A0A609}"/>
                </a:ext>
              </a:extLst>
            </p:cNvPr>
            <p:cNvSpPr txBox="1"/>
            <p:nvPr/>
          </p:nvSpPr>
          <p:spPr>
            <a:xfrm>
              <a:off x="3981706" y="2254083"/>
              <a:ext cx="5688918" cy="2308324"/>
            </a:xfrm>
            <a:prstGeom prst="rect">
              <a:avLst/>
            </a:prstGeom>
            <a:grpFill/>
          </p:spPr>
          <p:txBody>
            <a:bodyPr wrap="square" rtlCol="0">
              <a:spAutoFit/>
            </a:bodyPr>
            <a:lstStyle/>
            <a:p>
              <a:pPr marL="285750" indent="-285750">
                <a:buFont typeface="Arial" panose="020B0604020202020204" pitchFamily="34" charset="0"/>
                <a:buChar char="•"/>
              </a:pPr>
              <a:r>
                <a:rPr lang="en-US" sz="1600" dirty="0">
                  <a:solidFill>
                    <a:schemeClr val="bg1"/>
                  </a:solidFill>
                </a:rPr>
                <a:t>Dennard scaling ignored the “leakage current” and “threshold voltage”, which establish a baseline of power per transistor.</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This slowed-down Moore’s Law and created a Power Wall.</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Led to advent of new architectures (multi-core CPUs, massively parallel CPUs and special purpose processing devices).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Multiple Cores Deliver more Performance/Watt.</a:t>
              </a:r>
            </a:p>
          </p:txBody>
        </p:sp>
      </p:grpSp>
      <p:grpSp>
        <p:nvGrpSpPr>
          <p:cNvPr id="33" name="Group 32">
            <a:extLst>
              <a:ext uri="{FF2B5EF4-FFF2-40B4-BE49-F238E27FC236}">
                <a16:creationId xmlns:a16="http://schemas.microsoft.com/office/drawing/2014/main" id="{9D10B29C-8EAE-48B6-96E1-471798B64BE1}"/>
              </a:ext>
            </a:extLst>
          </p:cNvPr>
          <p:cNvGrpSpPr/>
          <p:nvPr/>
        </p:nvGrpSpPr>
        <p:grpSpPr>
          <a:xfrm>
            <a:off x="2880022" y="1243228"/>
            <a:ext cx="7895063" cy="3980985"/>
            <a:chOff x="3559119" y="5188593"/>
            <a:chExt cx="7895063" cy="3980985"/>
          </a:xfrm>
          <a:solidFill>
            <a:schemeClr val="tx2">
              <a:lumMod val="60000"/>
              <a:lumOff val="40000"/>
            </a:schemeClr>
          </a:solidFill>
        </p:grpSpPr>
        <p:grpSp>
          <p:nvGrpSpPr>
            <p:cNvPr id="32" name="Group 31">
              <a:extLst>
                <a:ext uri="{FF2B5EF4-FFF2-40B4-BE49-F238E27FC236}">
                  <a16:creationId xmlns:a16="http://schemas.microsoft.com/office/drawing/2014/main" id="{A7EE4C64-F930-4924-A5A8-C7F43D856097}"/>
                </a:ext>
              </a:extLst>
            </p:cNvPr>
            <p:cNvGrpSpPr/>
            <p:nvPr/>
          </p:nvGrpSpPr>
          <p:grpSpPr>
            <a:xfrm>
              <a:off x="3559119" y="5188593"/>
              <a:ext cx="7895063" cy="3980985"/>
              <a:chOff x="2878635" y="1583469"/>
              <a:chExt cx="7895063" cy="3980985"/>
            </a:xfrm>
            <a:grpFill/>
          </p:grpSpPr>
          <p:grpSp>
            <p:nvGrpSpPr>
              <p:cNvPr id="24" name="Group 23">
                <a:extLst>
                  <a:ext uri="{FF2B5EF4-FFF2-40B4-BE49-F238E27FC236}">
                    <a16:creationId xmlns:a16="http://schemas.microsoft.com/office/drawing/2014/main" id="{CBD7E7AB-6034-4EB7-9D2E-DE9D84FE5D34}"/>
                  </a:ext>
                </a:extLst>
              </p:cNvPr>
              <p:cNvGrpSpPr/>
              <p:nvPr/>
            </p:nvGrpSpPr>
            <p:grpSpPr>
              <a:xfrm>
                <a:off x="2878635" y="1583469"/>
                <a:ext cx="7895063" cy="3980985"/>
                <a:chOff x="2878635" y="1583473"/>
                <a:chExt cx="7895063" cy="3980985"/>
              </a:xfrm>
              <a:grpFill/>
            </p:grpSpPr>
            <p:sp>
              <p:nvSpPr>
                <p:cNvPr id="25" name="Rectangle: Single Corner Rounded 24">
                  <a:extLst>
                    <a:ext uri="{FF2B5EF4-FFF2-40B4-BE49-F238E27FC236}">
                      <a16:creationId xmlns:a16="http://schemas.microsoft.com/office/drawing/2014/main" id="{B31A7F78-69E9-401D-8BBA-61641780DF5D}"/>
                    </a:ext>
                  </a:extLst>
                </p:cNvPr>
                <p:cNvSpPr/>
                <p:nvPr/>
              </p:nvSpPr>
              <p:spPr>
                <a:xfrm>
                  <a:off x="2878635" y="1583473"/>
                  <a:ext cx="7895063" cy="3980985"/>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011E7A4-52AA-47D3-80A6-DB2CD17A474A}"/>
                    </a:ext>
                  </a:extLst>
                </p:cNvPr>
                <p:cNvSpPr/>
                <p:nvPr/>
              </p:nvSpPr>
              <p:spPr>
                <a:xfrm>
                  <a:off x="3708351" y="2173581"/>
                  <a:ext cx="6235629" cy="830997"/>
                </a:xfrm>
                <a:prstGeom prst="rect">
                  <a:avLst/>
                </a:prstGeom>
                <a:grpFill/>
                <a:ln>
                  <a:noFill/>
                </a:ln>
              </p:spPr>
              <p:txBody>
                <a:bodyPr wrap="square">
                  <a:spAutoFit/>
                </a:bodyPr>
                <a:lstStyle/>
                <a:p>
                  <a:pPr marL="285750" indent="-285750">
                    <a:buFont typeface="Arial" panose="020B0604020202020204" pitchFamily="34" charset="0"/>
                    <a:buChar char="•"/>
                  </a:pPr>
                  <a:r>
                    <a:rPr lang="en-US" sz="1600" dirty="0">
                      <a:solidFill>
                        <a:schemeClr val="bg1"/>
                      </a:solidFill>
                    </a:rPr>
                    <a:t>Many-core research led to the development of:</a:t>
                  </a:r>
                </a:p>
                <a:p>
                  <a:endParaRPr lang="en-US" sz="1600" dirty="0">
                    <a:solidFill>
                      <a:schemeClr val="bg1"/>
                    </a:solidFill>
                  </a:endParaRPr>
                </a:p>
                <a:p>
                  <a:r>
                    <a:rPr lang="en-US" sz="1600" b="1" dirty="0">
                      <a:solidFill>
                        <a:schemeClr val="bg1"/>
                      </a:solidFill>
                    </a:rPr>
                    <a:t>Shared-Memory Multiprocessor </a:t>
                  </a:r>
                  <a:r>
                    <a:rPr lang="en-US" sz="1600" dirty="0">
                      <a:solidFill>
                        <a:schemeClr val="bg1"/>
                      </a:solidFill>
                    </a:rPr>
                    <a:t>and </a:t>
                  </a:r>
                  <a:r>
                    <a:rPr lang="en-US" sz="1600" b="1" dirty="0">
                      <a:solidFill>
                        <a:schemeClr val="bg1"/>
                      </a:solidFill>
                    </a:rPr>
                    <a:t>Distributed Memory </a:t>
                  </a:r>
                  <a:r>
                    <a:rPr lang="en-US" sz="1600" dirty="0">
                      <a:solidFill>
                        <a:schemeClr val="bg1"/>
                      </a:solidFill>
                    </a:rPr>
                    <a:t>architectures.</a:t>
                  </a:r>
                </a:p>
              </p:txBody>
            </p:sp>
          </p:grpSp>
          <p:sp>
            <p:nvSpPr>
              <p:cNvPr id="29" name="TextBox 28">
                <a:extLst>
                  <a:ext uri="{FF2B5EF4-FFF2-40B4-BE49-F238E27FC236}">
                    <a16:creationId xmlns:a16="http://schemas.microsoft.com/office/drawing/2014/main" id="{340E5126-E318-4DEC-84C4-9D13FCC59867}"/>
                  </a:ext>
                </a:extLst>
              </p:cNvPr>
              <p:cNvSpPr txBox="1"/>
              <p:nvPr/>
            </p:nvSpPr>
            <p:spPr>
              <a:xfrm>
                <a:off x="3537098" y="3429000"/>
                <a:ext cx="3363064" cy="1815882"/>
              </a:xfrm>
              <a:prstGeom prst="rect">
                <a:avLst/>
              </a:prstGeom>
              <a:grpFill/>
            </p:spPr>
            <p:txBody>
              <a:bodyPr wrap="square" rtlCol="0">
                <a:spAutoFit/>
              </a:bodyPr>
              <a:lstStyle/>
              <a:p>
                <a:pPr marL="285750" indent="-285750">
                  <a:buFont typeface="Arial" panose="020B0604020202020204" pitchFamily="34" charset="0"/>
                  <a:buChar char="•"/>
                </a:pPr>
                <a:r>
                  <a:rPr lang="en-US" sz="1600" dirty="0">
                    <a:solidFill>
                      <a:schemeClr val="bg1"/>
                    </a:solidFill>
                  </a:rPr>
                  <a:t>Multiple CPUs “sharing” the same main memory.</a:t>
                </a:r>
              </a:p>
              <a:p>
                <a:pPr marL="285750" indent="-285750">
                  <a:buFont typeface="Arial" panose="020B0604020202020204" pitchFamily="34" charset="0"/>
                  <a:buChar char="•"/>
                </a:pPr>
                <a:r>
                  <a:rPr lang="en-US" sz="1600" dirty="0">
                    <a:solidFill>
                      <a:schemeClr val="bg1"/>
                    </a:solidFill>
                  </a:rPr>
                  <a:t>Each process can read and write a data item simply using load and store operations, and process communication is through shared memory</a:t>
                </a:r>
              </a:p>
            </p:txBody>
          </p:sp>
          <p:sp>
            <p:nvSpPr>
              <p:cNvPr id="30" name="TextBox 29">
                <a:extLst>
                  <a:ext uri="{FF2B5EF4-FFF2-40B4-BE49-F238E27FC236}">
                    <a16:creationId xmlns:a16="http://schemas.microsoft.com/office/drawing/2014/main" id="{34004BF3-DFC1-4D1F-B9BA-C92763C6B5A7}"/>
                  </a:ext>
                </a:extLst>
              </p:cNvPr>
              <p:cNvSpPr txBox="1"/>
              <p:nvPr/>
            </p:nvSpPr>
            <p:spPr>
              <a:xfrm>
                <a:off x="6827268" y="3388713"/>
                <a:ext cx="3873536" cy="1323439"/>
              </a:xfrm>
              <a:prstGeom prst="rect">
                <a:avLst/>
              </a:prstGeom>
              <a:grpFill/>
            </p:spPr>
            <p:txBody>
              <a:bodyPr wrap="square" rtlCol="0">
                <a:spAutoFit/>
              </a:bodyPr>
              <a:lstStyle/>
              <a:p>
                <a:pPr marL="285750" indent="-285750">
                  <a:buFont typeface="Arial" panose="020B0604020202020204" pitchFamily="34" charset="0"/>
                  <a:buChar char="•"/>
                </a:pPr>
                <a:r>
                  <a:rPr lang="en-US" sz="1600" dirty="0">
                    <a:solidFill>
                      <a:schemeClr val="bg1"/>
                    </a:solidFill>
                  </a:rPr>
                  <a:t>Systems with no shared memory.</a:t>
                </a:r>
              </a:p>
              <a:p>
                <a:pPr marL="285750" indent="-285750">
                  <a:buFont typeface="Arial" panose="020B0604020202020204" pitchFamily="34" charset="0"/>
                  <a:buChar char="•"/>
                </a:pPr>
                <a:r>
                  <a:rPr lang="en-US" sz="1600" dirty="0">
                    <a:solidFill>
                      <a:schemeClr val="bg1"/>
                    </a:solidFill>
                  </a:rPr>
                  <a:t>Each CPU must have its own copy of the operating system, and processes can only communicate through message passing</a:t>
                </a:r>
              </a:p>
            </p:txBody>
          </p:sp>
        </p:grpSp>
        <p:sp>
          <p:nvSpPr>
            <p:cNvPr id="12" name="Right Brace 11">
              <a:extLst>
                <a:ext uri="{FF2B5EF4-FFF2-40B4-BE49-F238E27FC236}">
                  <a16:creationId xmlns:a16="http://schemas.microsoft.com/office/drawing/2014/main" id="{805D9D27-A5FB-46FC-8410-F53B4A52A320}"/>
                </a:ext>
              </a:extLst>
            </p:cNvPr>
            <p:cNvSpPr/>
            <p:nvPr/>
          </p:nvSpPr>
          <p:spPr>
            <a:xfrm rot="5400000">
              <a:off x="5695266" y="5405456"/>
              <a:ext cx="248579" cy="2523460"/>
            </a:xfrm>
            <a:prstGeom prst="rightBrace">
              <a:avLst/>
            </a:prstGeom>
            <a:grpFill/>
            <a:ln>
              <a:solidFill>
                <a:schemeClr val="bg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B6CAC08C-2DE9-4F38-A089-1A18F4980F44}"/>
                </a:ext>
              </a:extLst>
            </p:cNvPr>
            <p:cNvSpPr/>
            <p:nvPr/>
          </p:nvSpPr>
          <p:spPr>
            <a:xfrm rot="5400000">
              <a:off x="8270621" y="5892473"/>
              <a:ext cx="329081" cy="1601973"/>
            </a:xfrm>
            <a:prstGeom prst="rightBrace">
              <a:avLst/>
            </a:prstGeom>
            <a:grpFill/>
            <a:ln>
              <a:solidFill>
                <a:schemeClr val="bg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3A83FC53-1DAA-4529-9E38-00BB79247B39}"/>
              </a:ext>
            </a:extLst>
          </p:cNvPr>
          <p:cNvSpPr txBox="1"/>
          <p:nvPr/>
        </p:nvSpPr>
        <p:spPr>
          <a:xfrm>
            <a:off x="834547" y="365976"/>
            <a:ext cx="4187413" cy="461665"/>
          </a:xfrm>
          <a:prstGeom prst="rect">
            <a:avLst/>
          </a:prstGeom>
          <a:noFill/>
          <a:ln>
            <a:noFill/>
          </a:ln>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Introduction</a:t>
            </a:r>
          </a:p>
        </p:txBody>
      </p:sp>
      <p:grpSp>
        <p:nvGrpSpPr>
          <p:cNvPr id="5" name="Group 4">
            <a:extLst>
              <a:ext uri="{FF2B5EF4-FFF2-40B4-BE49-F238E27FC236}">
                <a16:creationId xmlns:a16="http://schemas.microsoft.com/office/drawing/2014/main" id="{20EB1548-364F-466D-BD1D-DEEF959968FF}"/>
              </a:ext>
            </a:extLst>
          </p:cNvPr>
          <p:cNvGrpSpPr/>
          <p:nvPr/>
        </p:nvGrpSpPr>
        <p:grpSpPr>
          <a:xfrm>
            <a:off x="1014758" y="3897221"/>
            <a:ext cx="2364059" cy="1326995"/>
            <a:chOff x="1014759" y="4237463"/>
            <a:chExt cx="2364059" cy="1326995"/>
          </a:xfrm>
          <a:solidFill>
            <a:schemeClr val="tx2">
              <a:lumMod val="60000"/>
              <a:lumOff val="40000"/>
            </a:schemeClr>
          </a:solidFill>
        </p:grpSpPr>
        <p:sp>
          <p:nvSpPr>
            <p:cNvPr id="10" name="Rectangle: Rounded Corners 9">
              <a:extLst>
                <a:ext uri="{FF2B5EF4-FFF2-40B4-BE49-F238E27FC236}">
                  <a16:creationId xmlns:a16="http://schemas.microsoft.com/office/drawing/2014/main" id="{21507B9B-9DB3-4CD7-AEBD-0AA6C53F200B}"/>
                </a:ext>
              </a:extLst>
            </p:cNvPr>
            <p:cNvSpPr/>
            <p:nvPr/>
          </p:nvSpPr>
          <p:spPr>
            <a:xfrm>
              <a:off x="1014759" y="4237463"/>
              <a:ext cx="2364059" cy="1326995"/>
            </a:xfrm>
            <a:prstGeom prst="roundRect">
              <a:avLst>
                <a:gd name="adj" fmla="val 39975"/>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6C3375E2-D74E-46EC-98D2-7F7ECD8FD4F4}"/>
                </a:ext>
              </a:extLst>
            </p:cNvPr>
            <p:cNvSpPr txBox="1"/>
            <p:nvPr/>
          </p:nvSpPr>
          <p:spPr>
            <a:xfrm>
              <a:off x="1126271" y="4603818"/>
              <a:ext cx="2141033" cy="584775"/>
            </a:xfrm>
            <a:prstGeom prst="rect">
              <a:avLst/>
            </a:prstGeom>
            <a:grpFill/>
          </p:spPr>
          <p:txBody>
            <a:bodyPr wrap="square" rtlCol="0">
              <a:spAutoFit/>
            </a:bodyPr>
            <a:lstStyle/>
            <a:p>
              <a:pPr algn="ctr"/>
              <a:r>
                <a:rPr lang="en-US" sz="1600" dirty="0">
                  <a:solidFill>
                    <a:schemeClr val="bg1"/>
                  </a:solidFill>
                  <a:latin typeface="Cambria" panose="02040503050406030204" pitchFamily="18" charset="0"/>
                  <a:ea typeface="Cambria" panose="02040503050406030204" pitchFamily="18" charset="0"/>
                </a:rPr>
                <a:t>Comparing Memory Architectures</a:t>
              </a:r>
              <a:endParaRPr lang="en-US" sz="1600" dirty="0">
                <a:solidFill>
                  <a:schemeClr val="bg1"/>
                </a:solidFill>
              </a:endParaRPr>
            </a:p>
          </p:txBody>
        </p:sp>
      </p:grpSp>
      <p:grpSp>
        <p:nvGrpSpPr>
          <p:cNvPr id="3" name="Group 2">
            <a:extLst>
              <a:ext uri="{FF2B5EF4-FFF2-40B4-BE49-F238E27FC236}">
                <a16:creationId xmlns:a16="http://schemas.microsoft.com/office/drawing/2014/main" id="{37747F52-9278-4B4A-B5BB-33C98127AE35}"/>
              </a:ext>
            </a:extLst>
          </p:cNvPr>
          <p:cNvGrpSpPr/>
          <p:nvPr/>
        </p:nvGrpSpPr>
        <p:grpSpPr>
          <a:xfrm>
            <a:off x="1014759" y="2570226"/>
            <a:ext cx="2364059" cy="1326995"/>
            <a:chOff x="1014760" y="2910468"/>
            <a:chExt cx="2364059" cy="1326995"/>
          </a:xfrm>
          <a:solidFill>
            <a:schemeClr val="accent1">
              <a:lumMod val="75000"/>
            </a:schemeClr>
          </a:solidFill>
        </p:grpSpPr>
        <p:sp>
          <p:nvSpPr>
            <p:cNvPr id="9" name="Rectangle: Rounded Corners 8">
              <a:extLst>
                <a:ext uri="{FF2B5EF4-FFF2-40B4-BE49-F238E27FC236}">
                  <a16:creationId xmlns:a16="http://schemas.microsoft.com/office/drawing/2014/main" id="{035053BE-2717-4B79-8EF4-2EF8BF3C46EB}"/>
                </a:ext>
              </a:extLst>
            </p:cNvPr>
            <p:cNvSpPr/>
            <p:nvPr/>
          </p:nvSpPr>
          <p:spPr>
            <a:xfrm>
              <a:off x="1014760" y="2910468"/>
              <a:ext cx="2364059" cy="1326995"/>
            </a:xfrm>
            <a:prstGeom prst="roundRect">
              <a:avLst>
                <a:gd name="adj" fmla="val 39975"/>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28DDC7D-9A1A-4E58-90D2-E47ED3B78BD3}"/>
                </a:ext>
              </a:extLst>
            </p:cNvPr>
            <p:cNvSpPr txBox="1"/>
            <p:nvPr/>
          </p:nvSpPr>
          <p:spPr>
            <a:xfrm>
              <a:off x="1283192" y="3281578"/>
              <a:ext cx="1788385" cy="830997"/>
            </a:xfrm>
            <a:prstGeom prst="rect">
              <a:avLst/>
            </a:prstGeom>
            <a:grpFill/>
          </p:spPr>
          <p:txBody>
            <a:bodyPr wrap="square" rtlCol="0">
              <a:spAutoFit/>
            </a:bodyPr>
            <a:lstStyle/>
            <a:p>
              <a:pPr algn="ctr"/>
              <a:r>
                <a:rPr lang="en-US" sz="1600" dirty="0">
                  <a:solidFill>
                    <a:schemeClr val="bg1"/>
                  </a:solidFill>
                  <a:latin typeface="Cambria" panose="02040503050406030204" pitchFamily="18" charset="0"/>
                  <a:ea typeface="Cambria" panose="02040503050406030204" pitchFamily="18" charset="0"/>
                </a:rPr>
                <a:t>Rise of Multi-core Architectures</a:t>
              </a:r>
            </a:p>
            <a:p>
              <a:pPr algn="ctr"/>
              <a:endParaRPr lang="en-US" sz="1600" dirty="0">
                <a:solidFill>
                  <a:schemeClr val="bg1"/>
                </a:solidFill>
              </a:endParaRPr>
            </a:p>
          </p:txBody>
        </p:sp>
      </p:grpSp>
      <p:grpSp>
        <p:nvGrpSpPr>
          <p:cNvPr id="20" name="Group 19">
            <a:extLst>
              <a:ext uri="{FF2B5EF4-FFF2-40B4-BE49-F238E27FC236}">
                <a16:creationId xmlns:a16="http://schemas.microsoft.com/office/drawing/2014/main" id="{3E6B73D8-D12B-406C-A4FF-B577E729D631}"/>
              </a:ext>
            </a:extLst>
          </p:cNvPr>
          <p:cNvGrpSpPr/>
          <p:nvPr/>
        </p:nvGrpSpPr>
        <p:grpSpPr>
          <a:xfrm>
            <a:off x="1014760" y="1243231"/>
            <a:ext cx="2364059" cy="1326995"/>
            <a:chOff x="1014761" y="1583473"/>
            <a:chExt cx="2364059" cy="1326995"/>
          </a:xfrm>
        </p:grpSpPr>
        <p:sp>
          <p:nvSpPr>
            <p:cNvPr id="8" name="Rectangle: Rounded Corners 7">
              <a:extLst>
                <a:ext uri="{FF2B5EF4-FFF2-40B4-BE49-F238E27FC236}">
                  <a16:creationId xmlns:a16="http://schemas.microsoft.com/office/drawing/2014/main" id="{BD499C0D-1EB4-49C2-83D9-7FDA6AEDBFD6}"/>
                </a:ext>
              </a:extLst>
            </p:cNvPr>
            <p:cNvSpPr/>
            <p:nvPr/>
          </p:nvSpPr>
          <p:spPr>
            <a:xfrm>
              <a:off x="1014761" y="1583473"/>
              <a:ext cx="2364059" cy="1326995"/>
            </a:xfrm>
            <a:prstGeom prst="roundRect">
              <a:avLst>
                <a:gd name="adj" fmla="val 39975"/>
              </a:avLst>
            </a:prstGeom>
            <a:solidFill>
              <a:schemeClr val="accent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99544E83-B247-47E7-B039-1AF513D87103}"/>
                </a:ext>
              </a:extLst>
            </p:cNvPr>
            <p:cNvSpPr txBox="1"/>
            <p:nvPr/>
          </p:nvSpPr>
          <p:spPr>
            <a:xfrm>
              <a:off x="1177502" y="1923804"/>
              <a:ext cx="2141033" cy="861774"/>
            </a:xfrm>
            <a:prstGeom prst="rect">
              <a:avLst/>
            </a:prstGeom>
            <a:noFill/>
          </p:spPr>
          <p:txBody>
            <a:bodyPr wrap="square" rtlCol="0">
              <a:spAutoFit/>
            </a:bodyPr>
            <a:lstStyle/>
            <a:p>
              <a:pPr algn="ctr"/>
              <a:r>
                <a:rPr lang="en-US" sz="1600" dirty="0">
                  <a:solidFill>
                    <a:schemeClr val="bg1"/>
                  </a:solidFill>
                  <a:latin typeface="Cambria" panose="02040503050406030204" pitchFamily="18" charset="0"/>
                  <a:ea typeface="Cambria" panose="02040503050406030204" pitchFamily="18" charset="0"/>
                </a:rPr>
                <a:t>Moore’s Observation + Dennard Scaling</a:t>
              </a:r>
            </a:p>
            <a:p>
              <a:pPr algn="ctr"/>
              <a:endParaRPr lang="en-US" sz="1600" dirty="0">
                <a:solidFill>
                  <a:schemeClr val="bg1"/>
                </a:solidFill>
              </a:endParaRPr>
            </a:p>
          </p:txBody>
        </p:sp>
      </p:grpSp>
      <p:pic>
        <p:nvPicPr>
          <p:cNvPr id="28" name="Picture 27">
            <a:extLst>
              <a:ext uri="{FF2B5EF4-FFF2-40B4-BE49-F238E27FC236}">
                <a16:creationId xmlns:a16="http://schemas.microsoft.com/office/drawing/2014/main" id="{0B2589E4-A08F-470C-82F8-994BBBA9CE3B}"/>
              </a:ext>
            </a:extLst>
          </p:cNvPr>
          <p:cNvPicPr>
            <a:picLocks noChangeAspect="1"/>
          </p:cNvPicPr>
          <p:nvPr/>
        </p:nvPicPr>
        <p:blipFill rotWithShape="1">
          <a:blip r:embed="rId3">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184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t="-21000" b="-21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F6B812-EDEB-4B51-8B79-41ECC4392EF0}"/>
              </a:ext>
            </a:extLst>
          </p:cNvPr>
          <p:cNvSpPr/>
          <p:nvPr/>
        </p:nvSpPr>
        <p:spPr>
          <a:xfrm>
            <a:off x="0" y="885884"/>
            <a:ext cx="12192000" cy="4289339"/>
          </a:xfrm>
          <a:prstGeom prst="rect">
            <a:avLst/>
          </a:prstGeom>
          <a:solidFill>
            <a:schemeClr val="bg1">
              <a:lumMod val="95000"/>
              <a:alpha val="77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8E9A00C-4508-4530-8AFC-86F43A142162}"/>
              </a:ext>
            </a:extLst>
          </p:cNvPr>
          <p:cNvSpPr txBox="1"/>
          <p:nvPr/>
        </p:nvSpPr>
        <p:spPr>
          <a:xfrm>
            <a:off x="564835" y="285719"/>
            <a:ext cx="5311071" cy="461665"/>
          </a:xfrm>
          <a:prstGeom prst="rect">
            <a:avLst/>
          </a:prstGeom>
          <a:noFill/>
          <a:ln>
            <a:noFill/>
          </a:ln>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Shared Memory Multiprocessors</a:t>
            </a:r>
          </a:p>
        </p:txBody>
      </p:sp>
      <p:sp>
        <p:nvSpPr>
          <p:cNvPr id="10" name="Rectangle 9">
            <a:extLst>
              <a:ext uri="{FF2B5EF4-FFF2-40B4-BE49-F238E27FC236}">
                <a16:creationId xmlns:a16="http://schemas.microsoft.com/office/drawing/2014/main" id="{B19AC91A-1531-4E8C-A649-7D726B41CFBB}"/>
              </a:ext>
            </a:extLst>
          </p:cNvPr>
          <p:cNvSpPr/>
          <p:nvPr/>
        </p:nvSpPr>
        <p:spPr>
          <a:xfrm>
            <a:off x="1092005" y="5175223"/>
            <a:ext cx="4030134" cy="369332"/>
          </a:xfrm>
          <a:prstGeom prst="rect">
            <a:avLst/>
          </a:prstGeom>
        </p:spPr>
        <p:txBody>
          <a:bodyPr wrap="square">
            <a:spAutoFit/>
          </a:bodyPr>
          <a:lstStyle/>
          <a:p>
            <a:pPr algn="ctr"/>
            <a:r>
              <a:rPr lang="en-US" u="sng" dirty="0">
                <a:solidFill>
                  <a:srgbClr val="707070"/>
                </a:solidFill>
                <a:latin typeface="Oxygen"/>
              </a:rPr>
              <a:t>Uniform Memory Access (UMA) systems </a:t>
            </a:r>
            <a:endParaRPr lang="en-US" u="sng" dirty="0"/>
          </a:p>
        </p:txBody>
      </p:sp>
      <p:sp>
        <p:nvSpPr>
          <p:cNvPr id="13" name="Rectangle 12">
            <a:extLst>
              <a:ext uri="{FF2B5EF4-FFF2-40B4-BE49-F238E27FC236}">
                <a16:creationId xmlns:a16="http://schemas.microsoft.com/office/drawing/2014/main" id="{D286F886-9637-4F27-92D0-718B62DF8992}"/>
              </a:ext>
            </a:extLst>
          </p:cNvPr>
          <p:cNvSpPr/>
          <p:nvPr/>
        </p:nvSpPr>
        <p:spPr>
          <a:xfrm>
            <a:off x="6618182" y="5149405"/>
            <a:ext cx="4726868" cy="369332"/>
          </a:xfrm>
          <a:prstGeom prst="rect">
            <a:avLst/>
          </a:prstGeom>
        </p:spPr>
        <p:txBody>
          <a:bodyPr wrap="square">
            <a:spAutoFit/>
          </a:bodyPr>
          <a:lstStyle/>
          <a:p>
            <a:pPr algn="ctr"/>
            <a:r>
              <a:rPr lang="en-US" u="sng" dirty="0">
                <a:solidFill>
                  <a:srgbClr val="707070"/>
                </a:solidFill>
                <a:latin typeface="Oxygen"/>
              </a:rPr>
              <a:t>Non-Uniform Memory Access (NUMA) systems</a:t>
            </a:r>
            <a:endParaRPr lang="en-US" u="sng" dirty="0"/>
          </a:p>
        </p:txBody>
      </p:sp>
      <p:pic>
        <p:nvPicPr>
          <p:cNvPr id="1050" name="Picture 1049">
            <a:extLst>
              <a:ext uri="{FF2B5EF4-FFF2-40B4-BE49-F238E27FC236}">
                <a16:creationId xmlns:a16="http://schemas.microsoft.com/office/drawing/2014/main" id="{72BB7E3E-669C-4DA8-82CC-F3BDABDED1A7}"/>
              </a:ext>
            </a:extLst>
          </p:cNvPr>
          <p:cNvPicPr>
            <a:picLocks noChangeAspect="1"/>
          </p:cNvPicPr>
          <p:nvPr/>
        </p:nvPicPr>
        <p:blipFill>
          <a:blip r:embed="rId4"/>
          <a:stretch>
            <a:fillRect/>
          </a:stretch>
        </p:blipFill>
        <p:spPr>
          <a:xfrm>
            <a:off x="1005021" y="1409249"/>
            <a:ext cx="4870885" cy="3242607"/>
          </a:xfrm>
          <a:prstGeom prst="rect">
            <a:avLst/>
          </a:prstGeom>
        </p:spPr>
      </p:pic>
      <p:pic>
        <p:nvPicPr>
          <p:cNvPr id="1051" name="Picture 1050">
            <a:extLst>
              <a:ext uri="{FF2B5EF4-FFF2-40B4-BE49-F238E27FC236}">
                <a16:creationId xmlns:a16="http://schemas.microsoft.com/office/drawing/2014/main" id="{97030339-9186-4152-82BB-C91FB5ED4B06}"/>
              </a:ext>
            </a:extLst>
          </p:cNvPr>
          <p:cNvPicPr>
            <a:picLocks noChangeAspect="1"/>
          </p:cNvPicPr>
          <p:nvPr/>
        </p:nvPicPr>
        <p:blipFill>
          <a:blip r:embed="rId5"/>
          <a:stretch>
            <a:fillRect/>
          </a:stretch>
        </p:blipFill>
        <p:spPr>
          <a:xfrm>
            <a:off x="6270374" y="1409249"/>
            <a:ext cx="5311784" cy="3242607"/>
          </a:xfrm>
          <a:prstGeom prst="rect">
            <a:avLst/>
          </a:prstGeom>
        </p:spPr>
      </p:pic>
      <p:grpSp>
        <p:nvGrpSpPr>
          <p:cNvPr id="2" name="Group 1">
            <a:extLst>
              <a:ext uri="{FF2B5EF4-FFF2-40B4-BE49-F238E27FC236}">
                <a16:creationId xmlns:a16="http://schemas.microsoft.com/office/drawing/2014/main" id="{5AFAFA5C-E897-458F-99B8-9485EEE0649E}"/>
              </a:ext>
            </a:extLst>
          </p:cNvPr>
          <p:cNvGrpSpPr/>
          <p:nvPr/>
        </p:nvGrpSpPr>
        <p:grpSpPr>
          <a:xfrm>
            <a:off x="475710" y="5622718"/>
            <a:ext cx="11400857" cy="1075072"/>
            <a:chOff x="475710" y="5622718"/>
            <a:chExt cx="11400857" cy="1075072"/>
          </a:xfrm>
        </p:grpSpPr>
        <p:grpSp>
          <p:nvGrpSpPr>
            <p:cNvPr id="33" name="Group 32">
              <a:extLst>
                <a:ext uri="{FF2B5EF4-FFF2-40B4-BE49-F238E27FC236}">
                  <a16:creationId xmlns:a16="http://schemas.microsoft.com/office/drawing/2014/main" id="{E79225B7-6FFF-4199-B9AE-0F72E2A5AA4B}"/>
                </a:ext>
              </a:extLst>
            </p:cNvPr>
            <p:cNvGrpSpPr/>
            <p:nvPr/>
          </p:nvGrpSpPr>
          <p:grpSpPr>
            <a:xfrm>
              <a:off x="475710" y="5622718"/>
              <a:ext cx="5620290" cy="890406"/>
              <a:chOff x="6177062" y="1201863"/>
              <a:chExt cx="6603273" cy="890406"/>
            </a:xfrm>
          </p:grpSpPr>
          <p:sp>
            <p:nvSpPr>
              <p:cNvPr id="1052" name="Rectangle: Rounded Corners 1051">
                <a:extLst>
                  <a:ext uri="{FF2B5EF4-FFF2-40B4-BE49-F238E27FC236}">
                    <a16:creationId xmlns:a16="http://schemas.microsoft.com/office/drawing/2014/main" id="{51163F14-1DFD-4E57-B6A2-CF70BE867DEE}"/>
                  </a:ext>
                </a:extLst>
              </p:cNvPr>
              <p:cNvSpPr/>
              <p:nvPr/>
            </p:nvSpPr>
            <p:spPr>
              <a:xfrm>
                <a:off x="6177062" y="1201863"/>
                <a:ext cx="6603273" cy="786425"/>
              </a:xfrm>
              <a:prstGeom prst="roundRect">
                <a:avLst>
                  <a:gd name="adj" fmla="val 1493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b="1" dirty="0"/>
              </a:p>
            </p:txBody>
          </p:sp>
          <p:sp>
            <p:nvSpPr>
              <p:cNvPr id="32" name="TextBox 31">
                <a:extLst>
                  <a:ext uri="{FF2B5EF4-FFF2-40B4-BE49-F238E27FC236}">
                    <a16:creationId xmlns:a16="http://schemas.microsoft.com/office/drawing/2014/main" id="{FF928565-19F6-4EA8-8FB2-4530D8C049F6}"/>
                  </a:ext>
                </a:extLst>
              </p:cNvPr>
              <p:cNvSpPr txBox="1"/>
              <p:nvPr/>
            </p:nvSpPr>
            <p:spPr>
              <a:xfrm>
                <a:off x="6501627" y="1261272"/>
                <a:ext cx="5933717" cy="830997"/>
              </a:xfrm>
              <a:prstGeom prst="rect">
                <a:avLst/>
              </a:prstGeom>
              <a:noFill/>
            </p:spPr>
            <p:txBody>
              <a:bodyPr wrap="square" rtlCol="0">
                <a:spAutoFit/>
              </a:bodyPr>
              <a:lstStyle/>
              <a:p>
                <a:pPr marL="285750" indent="-285750">
                  <a:buFont typeface="Arial" panose="020B0604020202020204" pitchFamily="34" charset="0"/>
                  <a:buChar char="•"/>
                </a:pPr>
                <a:r>
                  <a:rPr lang="en-US" sz="1200" b="1" dirty="0"/>
                  <a:t>All processors share a unique centralized primary memory.</a:t>
                </a:r>
              </a:p>
              <a:p>
                <a:pPr marL="285750" indent="-285750">
                  <a:buFont typeface="Arial" panose="020B0604020202020204" pitchFamily="34" charset="0"/>
                  <a:buChar char="•"/>
                </a:pPr>
                <a:r>
                  <a:rPr lang="en-US" sz="1200" b="1" dirty="0"/>
                  <a:t>CPUs have same memory access time.</a:t>
                </a:r>
              </a:p>
              <a:p>
                <a:pPr marL="285750" indent="-285750">
                  <a:buFont typeface="Arial" panose="020B0604020202020204" pitchFamily="34" charset="0"/>
                  <a:buChar char="•"/>
                </a:pPr>
                <a:r>
                  <a:rPr lang="en-US" sz="1200" b="1" dirty="0"/>
                  <a:t>Less Scalable.</a:t>
                </a:r>
              </a:p>
              <a:p>
                <a:endParaRPr lang="en-US" sz="1200" b="1" dirty="0"/>
              </a:p>
            </p:txBody>
          </p:sp>
        </p:grpSp>
        <p:grpSp>
          <p:nvGrpSpPr>
            <p:cNvPr id="116" name="Group 115">
              <a:extLst>
                <a:ext uri="{FF2B5EF4-FFF2-40B4-BE49-F238E27FC236}">
                  <a16:creationId xmlns:a16="http://schemas.microsoft.com/office/drawing/2014/main" id="{B3842A78-9869-434E-818B-32058FF691A3}"/>
                </a:ext>
              </a:extLst>
            </p:cNvPr>
            <p:cNvGrpSpPr/>
            <p:nvPr/>
          </p:nvGrpSpPr>
          <p:grpSpPr>
            <a:xfrm>
              <a:off x="6078614" y="5622718"/>
              <a:ext cx="5797953" cy="1075072"/>
              <a:chOff x="6177062" y="1201863"/>
              <a:chExt cx="6603274" cy="1075072"/>
            </a:xfrm>
          </p:grpSpPr>
          <p:sp>
            <p:nvSpPr>
              <p:cNvPr id="117" name="Rectangle: Rounded Corners 116">
                <a:extLst>
                  <a:ext uri="{FF2B5EF4-FFF2-40B4-BE49-F238E27FC236}">
                    <a16:creationId xmlns:a16="http://schemas.microsoft.com/office/drawing/2014/main" id="{C60AC04D-F4A8-4AB0-A881-74FCA49A84DF}"/>
                  </a:ext>
                </a:extLst>
              </p:cNvPr>
              <p:cNvSpPr/>
              <p:nvPr/>
            </p:nvSpPr>
            <p:spPr>
              <a:xfrm>
                <a:off x="6177062" y="1201863"/>
                <a:ext cx="6603273" cy="786425"/>
              </a:xfrm>
              <a:prstGeom prst="roundRect">
                <a:avLst>
                  <a:gd name="adj" fmla="val 1493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b="1" dirty="0"/>
              </a:p>
            </p:txBody>
          </p:sp>
          <p:sp>
            <p:nvSpPr>
              <p:cNvPr id="118" name="TextBox 117">
                <a:extLst>
                  <a:ext uri="{FF2B5EF4-FFF2-40B4-BE49-F238E27FC236}">
                    <a16:creationId xmlns:a16="http://schemas.microsoft.com/office/drawing/2014/main" id="{68B923E9-7A4A-4EE3-AD4C-AD80B072BA59}"/>
                  </a:ext>
                </a:extLst>
              </p:cNvPr>
              <p:cNvSpPr txBox="1"/>
              <p:nvPr/>
            </p:nvSpPr>
            <p:spPr>
              <a:xfrm>
                <a:off x="6501627" y="1261272"/>
                <a:ext cx="6278709" cy="1015663"/>
              </a:xfrm>
              <a:prstGeom prst="rect">
                <a:avLst/>
              </a:prstGeom>
              <a:noFill/>
            </p:spPr>
            <p:txBody>
              <a:bodyPr wrap="square" rtlCol="0">
                <a:spAutoFit/>
              </a:bodyPr>
              <a:lstStyle/>
              <a:p>
                <a:pPr marL="285750" indent="-285750">
                  <a:buFont typeface="Arial" panose="020B0604020202020204" pitchFamily="34" charset="0"/>
                  <a:buChar char="•"/>
                </a:pPr>
                <a:r>
                  <a:rPr lang="en-US" sz="1200" b="1" dirty="0"/>
                  <a:t>Physical memory is distributed among CPUs.</a:t>
                </a:r>
              </a:p>
              <a:p>
                <a:pPr marL="285750" indent="-285750">
                  <a:buFont typeface="Arial" panose="020B0604020202020204" pitchFamily="34" charset="0"/>
                  <a:buChar char="•"/>
                </a:pPr>
                <a:r>
                  <a:rPr lang="en-US" sz="1200" b="1" dirty="0"/>
                  <a:t>Access time to data depends on data position, in local or in a remote memory.</a:t>
                </a:r>
              </a:p>
              <a:p>
                <a:pPr marL="285750" indent="-285750">
                  <a:buFont typeface="Arial" panose="020B0604020202020204" pitchFamily="34" charset="0"/>
                  <a:buChar char="•"/>
                </a:pPr>
                <a:r>
                  <a:rPr lang="en-US" sz="1200" b="1" dirty="0"/>
                  <a:t>Concept used in Chip-Multiprocessors (CMPs).</a:t>
                </a:r>
              </a:p>
              <a:p>
                <a:pPr marL="285750" indent="-285750">
                  <a:buFont typeface="Arial" panose="020B0604020202020204" pitchFamily="34" charset="0"/>
                  <a:buChar char="•"/>
                </a:pPr>
                <a:endParaRPr lang="en-US" sz="1200" b="1" dirty="0"/>
              </a:p>
              <a:p>
                <a:endParaRPr lang="en-US" sz="1200" b="1" dirty="0"/>
              </a:p>
            </p:txBody>
          </p:sp>
        </p:grpSp>
      </p:grpSp>
      <p:pic>
        <p:nvPicPr>
          <p:cNvPr id="15" name="Picture 14">
            <a:extLst>
              <a:ext uri="{FF2B5EF4-FFF2-40B4-BE49-F238E27FC236}">
                <a16:creationId xmlns:a16="http://schemas.microsoft.com/office/drawing/2014/main" id="{545538C5-D585-4E4D-9D5B-C6E4B202E599}"/>
              </a:ext>
            </a:extLst>
          </p:cNvPr>
          <p:cNvPicPr>
            <a:picLocks noChangeAspect="1"/>
          </p:cNvPicPr>
          <p:nvPr/>
        </p:nvPicPr>
        <p:blipFill rotWithShape="1">
          <a:blip r:embed="rId6">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145901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5B9C35F-8542-483D-9C4A-705F5BF2BC15}"/>
              </a:ext>
            </a:extLst>
          </p:cNvPr>
          <p:cNvSpPr/>
          <p:nvPr/>
        </p:nvSpPr>
        <p:spPr>
          <a:xfrm>
            <a:off x="0" y="885882"/>
            <a:ext cx="12192000" cy="4289339"/>
          </a:xfrm>
          <a:prstGeom prst="rect">
            <a:avLst/>
          </a:prstGeom>
          <a:solidFill>
            <a:schemeClr val="bg1">
              <a:lumMod val="95000"/>
              <a:alpha val="77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5C7FB5A2-8354-4C8E-8E18-CEC24336BB9E}"/>
              </a:ext>
            </a:extLst>
          </p:cNvPr>
          <p:cNvSpPr/>
          <p:nvPr/>
        </p:nvSpPr>
        <p:spPr>
          <a:xfrm rot="5400000">
            <a:off x="1017384" y="-1041472"/>
            <a:ext cx="6882088" cy="8916856"/>
          </a:xfrm>
          <a:prstGeom prst="triangle">
            <a:avLst>
              <a:gd name="adj" fmla="val 44228"/>
            </a:avLst>
          </a:prstGeom>
          <a:solidFill>
            <a:schemeClr val="accent3">
              <a:lumMod val="40000"/>
              <a:lumOff val="60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99313075-B9DE-4E9E-B5D5-020ED69BF622}"/>
              </a:ext>
            </a:extLst>
          </p:cNvPr>
          <p:cNvPicPr>
            <a:picLocks noChangeAspect="1"/>
          </p:cNvPicPr>
          <p:nvPr/>
        </p:nvPicPr>
        <p:blipFill>
          <a:blip r:embed="rId3"/>
          <a:stretch>
            <a:fillRect/>
          </a:stretch>
        </p:blipFill>
        <p:spPr>
          <a:xfrm>
            <a:off x="6270374" y="1409249"/>
            <a:ext cx="5311784" cy="3242607"/>
          </a:xfrm>
          <a:prstGeom prst="rect">
            <a:avLst/>
          </a:prstGeom>
        </p:spPr>
      </p:pic>
      <p:sp>
        <p:nvSpPr>
          <p:cNvPr id="39" name="TextBox 38">
            <a:extLst>
              <a:ext uri="{FF2B5EF4-FFF2-40B4-BE49-F238E27FC236}">
                <a16:creationId xmlns:a16="http://schemas.microsoft.com/office/drawing/2014/main" id="{C1F0222B-44D9-4014-B097-8F92C3CEE960}"/>
              </a:ext>
            </a:extLst>
          </p:cNvPr>
          <p:cNvSpPr txBox="1"/>
          <p:nvPr/>
        </p:nvSpPr>
        <p:spPr>
          <a:xfrm>
            <a:off x="10087" y="1537379"/>
            <a:ext cx="4761875" cy="4062651"/>
          </a:xfrm>
          <a:prstGeom prst="rect">
            <a:avLst/>
          </a:prstGeom>
          <a:noFill/>
        </p:spPr>
        <p:txBody>
          <a:bodyPr wrap="square" rtlCol="0">
            <a:spAutoFit/>
          </a:bodyPr>
          <a:lstStyle/>
          <a:p>
            <a:pPr marL="285750" indent="-285750">
              <a:buFont typeface="Arial" panose="020B0604020202020204" pitchFamily="34" charset="0"/>
              <a:buChar char="•"/>
            </a:pPr>
            <a:r>
              <a:rPr lang="en-US" sz="1600" dirty="0"/>
              <a:t>CMPs: Multiple cores on single chip, connected using </a:t>
            </a:r>
            <a:r>
              <a:rPr lang="en-US" sz="1600" b="1" dirty="0"/>
              <a:t>on-chip Interconnect</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Interconnections Network became bottleneck in performance.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One Aspect for NoC Performance Improvement: </a:t>
            </a:r>
            <a:r>
              <a:rPr lang="en-US" sz="1600" b="1" dirty="0"/>
              <a:t>NoC Topology</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Recent Research in 3D Topologies.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D2D low latency vias in 3D NoCs help to increase the memory locality even further and hence reduces the cache access time, thus improving performance.</a:t>
            </a:r>
          </a:p>
          <a:p>
            <a:pPr marL="285750" indent="-285750">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8C6EAD8C-0325-4A02-9BD2-A367292B2150}"/>
              </a:ext>
            </a:extLst>
          </p:cNvPr>
          <p:cNvPicPr>
            <a:picLocks noChangeAspect="1"/>
          </p:cNvPicPr>
          <p:nvPr/>
        </p:nvPicPr>
        <p:blipFill rotWithShape="1">
          <a:blip r:embed="rId4">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1498827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21000" b="-2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208B0B-72DC-453B-AA2E-B5DF90F1D52D}"/>
              </a:ext>
            </a:extLst>
          </p:cNvPr>
          <p:cNvSpPr txBox="1"/>
          <p:nvPr/>
        </p:nvSpPr>
        <p:spPr>
          <a:xfrm>
            <a:off x="784929" y="317776"/>
            <a:ext cx="4187413" cy="646331"/>
          </a:xfrm>
          <a:prstGeom prst="rect">
            <a:avLst/>
          </a:prstGeom>
          <a:noFill/>
          <a:ln>
            <a:noFill/>
          </a:ln>
        </p:spPr>
        <p:txBody>
          <a:bodyPr wrap="square" rtlCol="0">
            <a:spAutoFit/>
          </a:bodyPr>
          <a:lstStyle/>
          <a:p>
            <a:r>
              <a:rPr lang="en-US" sz="3600" b="1"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Contents</a:t>
            </a:r>
          </a:p>
        </p:txBody>
      </p:sp>
      <p:sp>
        <p:nvSpPr>
          <p:cNvPr id="5" name="TextBox 4">
            <a:extLst>
              <a:ext uri="{FF2B5EF4-FFF2-40B4-BE49-F238E27FC236}">
                <a16:creationId xmlns:a16="http://schemas.microsoft.com/office/drawing/2014/main" id="{AA48C0E2-97BD-4B7B-A2BA-069CE2C5DCA1}"/>
              </a:ext>
            </a:extLst>
          </p:cNvPr>
          <p:cNvSpPr txBox="1"/>
          <p:nvPr/>
        </p:nvSpPr>
        <p:spPr>
          <a:xfrm>
            <a:off x="918202" y="1052978"/>
            <a:ext cx="5249731" cy="5409430"/>
          </a:xfrm>
          <a:prstGeom prst="rect">
            <a:avLst/>
          </a:prstGeom>
          <a:noFill/>
          <a:ln>
            <a:noFill/>
          </a:ln>
        </p:spPr>
        <p:txBody>
          <a:bodyPr wrap="square" rtlCol="0">
            <a:spAutoFit/>
          </a:bodyPr>
          <a:lstStyle/>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Introduction</a:t>
            </a:r>
          </a:p>
          <a:p>
            <a:pPr marL="285750" indent="-285750">
              <a:lnSpc>
                <a:spcPct val="150000"/>
              </a:lnSpc>
              <a:buFont typeface="Courier New" panose="02070309020205020404" pitchFamily="49" charset="0"/>
              <a:buChar char="o"/>
            </a:pPr>
            <a:r>
              <a:rPr lang="en-US" b="1" dirty="0">
                <a:ln>
                  <a:solidFill>
                    <a:sysClr val="windowText" lastClr="000000"/>
                  </a:solidFill>
                </a:ln>
                <a:solidFill>
                  <a:sysClr val="windowText" lastClr="000000"/>
                </a:solidFill>
              </a:rPr>
              <a:t>Related Work </a:t>
            </a:r>
          </a:p>
          <a:p>
            <a:pPr marL="742950" lvl="1" indent="-285750">
              <a:lnSpc>
                <a:spcPct val="150000"/>
              </a:lnSpc>
              <a:buFont typeface="Wingdings" panose="05000000000000000000" pitchFamily="2" charset="2"/>
              <a:buChar char="§"/>
            </a:pPr>
            <a:r>
              <a:rPr lang="en-US" b="1" dirty="0">
                <a:ln>
                  <a:solidFill>
                    <a:sysClr val="windowText" lastClr="000000"/>
                  </a:solidFill>
                </a:ln>
                <a:solidFill>
                  <a:sysClr val="windowText" lastClr="000000"/>
                </a:solidFill>
              </a:rPr>
              <a:t>3D Die-Stacking Techniques</a:t>
            </a:r>
          </a:p>
          <a:p>
            <a:pPr marL="742950" lvl="1" indent="-285750">
              <a:lnSpc>
                <a:spcPct val="150000"/>
              </a:lnSpc>
              <a:buFont typeface="Wingdings" panose="05000000000000000000" pitchFamily="2" charset="2"/>
              <a:buChar char="§"/>
            </a:pPr>
            <a:r>
              <a:rPr lang="en-US" b="1" dirty="0">
                <a:ln>
                  <a:solidFill>
                    <a:sysClr val="windowText" lastClr="000000"/>
                  </a:solidFill>
                </a:ln>
                <a:solidFill>
                  <a:sysClr val="windowText" lastClr="000000"/>
                </a:solidFill>
              </a:rPr>
              <a:t>3D Architectures for Multi-Core</a:t>
            </a:r>
          </a:p>
          <a:p>
            <a:pPr marL="742950" lvl="1" indent="-285750">
              <a:lnSpc>
                <a:spcPct val="150000"/>
              </a:lnSpc>
              <a:buFont typeface="Wingdings" panose="05000000000000000000" pitchFamily="2" charset="2"/>
              <a:buChar char="§"/>
            </a:pPr>
            <a:r>
              <a:rPr lang="en-US" b="1" dirty="0">
                <a:ln>
                  <a:solidFill>
                    <a:sysClr val="windowText" lastClr="000000"/>
                  </a:solidFill>
                </a:ln>
                <a:solidFill>
                  <a:sysClr val="windowText" lastClr="000000"/>
                </a:solidFill>
              </a:rPr>
              <a:t>Through Silicon Vias Placement</a:t>
            </a:r>
          </a:p>
          <a:p>
            <a:pPr marL="285750" indent="-285750">
              <a:lnSpc>
                <a:spcPct val="150000"/>
              </a:lnSpc>
              <a:buFont typeface="Courier New" panose="02070309020205020404" pitchFamily="49" charset="0"/>
              <a:buChar char="o"/>
            </a:pPr>
            <a:r>
              <a:rPr lang="en-US" b="1" dirty="0">
                <a:ln>
                  <a:solidFill>
                    <a:sysClr val="windowText" lastClr="000000"/>
                  </a:solidFill>
                </a:ln>
                <a:solidFill>
                  <a:sysClr val="windowText" lastClr="000000"/>
                </a:solidFill>
              </a:rPr>
              <a:t>Garnet Network Model</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Three-dimensional NoC Implementation</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 Mesh NoC</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3D-stacked Mesh NoC</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Optimal TSV-Link Placement</a:t>
            </a:r>
          </a:p>
          <a:p>
            <a:pPr marL="742950" lvl="1" indent="-285750">
              <a:lnSpc>
                <a:spcPct val="150000"/>
              </a:lnSpc>
              <a:buFont typeface="Wingdings" panose="05000000000000000000" pitchFamily="2" charset="2"/>
              <a:buChar char="§"/>
            </a:pPr>
            <a:r>
              <a:rPr lang="en-US" sz="1600" dirty="0">
                <a:ln>
                  <a:solidFill>
                    <a:sysClr val="windowText" lastClr="000000"/>
                  </a:solidFill>
                </a:ln>
                <a:solidFill>
                  <a:sysClr val="windowText" lastClr="000000"/>
                </a:solidFill>
              </a:rPr>
              <a:t>Program Flow</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Simulation Results</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Conclusion and Future Work</a:t>
            </a:r>
          </a:p>
          <a:p>
            <a:pPr marL="285750" indent="-285750">
              <a:lnSpc>
                <a:spcPct val="150000"/>
              </a:lnSpc>
              <a:buFont typeface="Courier New" panose="02070309020205020404" pitchFamily="49" charset="0"/>
              <a:buChar char="o"/>
            </a:pPr>
            <a:r>
              <a:rPr lang="en-US" sz="1600" dirty="0">
                <a:ln>
                  <a:solidFill>
                    <a:sysClr val="windowText" lastClr="000000"/>
                  </a:solidFill>
                </a:ln>
                <a:solidFill>
                  <a:sysClr val="windowText" lastClr="000000"/>
                </a:solidFill>
              </a:rPr>
              <a:t>References</a:t>
            </a:r>
          </a:p>
        </p:txBody>
      </p:sp>
      <p:pic>
        <p:nvPicPr>
          <p:cNvPr id="329" name="Picture 328">
            <a:extLst>
              <a:ext uri="{FF2B5EF4-FFF2-40B4-BE49-F238E27FC236}">
                <a16:creationId xmlns:a16="http://schemas.microsoft.com/office/drawing/2014/main" id="{F1D93BC5-B9D2-47E8-AE7E-3F2EFA46400C}"/>
              </a:ext>
            </a:extLst>
          </p:cNvPr>
          <p:cNvPicPr>
            <a:picLocks noChangeAspect="1"/>
          </p:cNvPicPr>
          <p:nvPr/>
        </p:nvPicPr>
        <p:blipFill rotWithShape="1">
          <a:blip r:embed="rId3">
            <a:clrChange>
              <a:clrFrom>
                <a:srgbClr val="FFFFFF"/>
              </a:clrFrom>
              <a:clrTo>
                <a:srgbClr val="FFFFFF">
                  <a:alpha val="0"/>
                </a:srgbClr>
              </a:clrTo>
            </a:clrChange>
          </a:blip>
          <a:srcRect l="47890" t="23119" r="26032" b="40917"/>
          <a:stretch/>
        </p:blipFill>
        <p:spPr>
          <a:xfrm>
            <a:off x="6248615" y="1822747"/>
            <a:ext cx="4141287" cy="3212505"/>
          </a:xfrm>
          <a:prstGeom prst="rect">
            <a:avLst/>
          </a:prstGeom>
          <a:scene3d>
            <a:camera prst="isometricOffAxis2Left"/>
            <a:lightRig rig="threePt" dir="t"/>
          </a:scene3d>
        </p:spPr>
      </p:pic>
      <p:pic>
        <p:nvPicPr>
          <p:cNvPr id="6" name="Picture 5">
            <a:extLst>
              <a:ext uri="{FF2B5EF4-FFF2-40B4-BE49-F238E27FC236}">
                <a16:creationId xmlns:a16="http://schemas.microsoft.com/office/drawing/2014/main" id="{1A9A3707-3607-4560-B1CF-DB2297A8F87B}"/>
              </a:ext>
            </a:extLst>
          </p:cNvPr>
          <p:cNvPicPr>
            <a:picLocks noChangeAspect="1"/>
          </p:cNvPicPr>
          <p:nvPr/>
        </p:nvPicPr>
        <p:blipFill rotWithShape="1">
          <a:blip r:embed="rId4">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106216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E09FA1-B3A8-40B4-BFA2-F064C5132F43}"/>
              </a:ext>
            </a:extLst>
          </p:cNvPr>
          <p:cNvSpPr txBox="1"/>
          <p:nvPr/>
        </p:nvSpPr>
        <p:spPr>
          <a:xfrm>
            <a:off x="564835" y="303885"/>
            <a:ext cx="5311071" cy="461665"/>
          </a:xfrm>
          <a:prstGeom prst="rect">
            <a:avLst/>
          </a:prstGeom>
          <a:noFill/>
          <a:ln>
            <a:noFill/>
          </a:ln>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Related Work</a:t>
            </a:r>
          </a:p>
        </p:txBody>
      </p:sp>
      <p:sp>
        <p:nvSpPr>
          <p:cNvPr id="10" name="Rectangle 9">
            <a:extLst>
              <a:ext uri="{FF2B5EF4-FFF2-40B4-BE49-F238E27FC236}">
                <a16:creationId xmlns:a16="http://schemas.microsoft.com/office/drawing/2014/main" id="{4E889920-8B90-46AA-96F6-67B3FC6B8EA7}"/>
              </a:ext>
            </a:extLst>
          </p:cNvPr>
          <p:cNvSpPr/>
          <p:nvPr/>
        </p:nvSpPr>
        <p:spPr>
          <a:xfrm>
            <a:off x="1295904" y="769182"/>
            <a:ext cx="3508396" cy="464871"/>
          </a:xfrm>
          <a:prstGeom prst="rect">
            <a:avLst/>
          </a:prstGeom>
        </p:spPr>
        <p:txBody>
          <a:bodyPr wrap="none">
            <a:spAutoFit/>
          </a:bodyPr>
          <a:lstStyle/>
          <a:p>
            <a:pPr marL="742950" lvl="1" indent="-285750">
              <a:lnSpc>
                <a:spcPct val="150000"/>
              </a:lnSpc>
              <a:buFont typeface="Wingdings" panose="05000000000000000000" pitchFamily="2" charset="2"/>
              <a:buChar char="§"/>
            </a:pPr>
            <a:r>
              <a:rPr lang="en-US" dirty="0">
                <a:ln>
                  <a:solidFill>
                    <a:sysClr val="windowText" lastClr="000000"/>
                  </a:solidFill>
                </a:ln>
                <a:solidFill>
                  <a:sysClr val="windowText" lastClr="000000"/>
                </a:solidFill>
              </a:rPr>
              <a:t>3D Die-Stacking Techniques</a:t>
            </a:r>
          </a:p>
        </p:txBody>
      </p:sp>
      <p:cxnSp>
        <p:nvCxnSpPr>
          <p:cNvPr id="15" name="Straight Connector 14">
            <a:extLst>
              <a:ext uri="{FF2B5EF4-FFF2-40B4-BE49-F238E27FC236}">
                <a16:creationId xmlns:a16="http://schemas.microsoft.com/office/drawing/2014/main" id="{A327409F-D73F-41DA-8E11-C1E8FAAEE49D}"/>
              </a:ext>
            </a:extLst>
          </p:cNvPr>
          <p:cNvCxnSpPr>
            <a:cxnSpLocks/>
          </p:cNvCxnSpPr>
          <p:nvPr/>
        </p:nvCxnSpPr>
        <p:spPr>
          <a:xfrm>
            <a:off x="944678" y="1834856"/>
            <a:ext cx="9583034" cy="12111"/>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5D11585-C872-46B0-86C9-E0843458951C}"/>
              </a:ext>
            </a:extLst>
          </p:cNvPr>
          <p:cNvCxnSpPr>
            <a:stCxn id="10" idx="2"/>
          </p:cNvCxnSpPr>
          <p:nvPr/>
        </p:nvCxnSpPr>
        <p:spPr>
          <a:xfrm>
            <a:off x="3050102" y="1234053"/>
            <a:ext cx="0" cy="612914"/>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3BF3BB9-D445-4E90-9C5B-509F26557680}"/>
              </a:ext>
            </a:extLst>
          </p:cNvPr>
          <p:cNvCxnSpPr>
            <a:cxnSpLocks/>
          </p:cNvCxnSpPr>
          <p:nvPr/>
        </p:nvCxnSpPr>
        <p:spPr>
          <a:xfrm>
            <a:off x="962846" y="1828800"/>
            <a:ext cx="0" cy="5238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11D9C40-F0D5-4361-9D33-52BF30FD7E4F}"/>
              </a:ext>
            </a:extLst>
          </p:cNvPr>
          <p:cNvCxnSpPr>
            <a:cxnSpLocks/>
          </p:cNvCxnSpPr>
          <p:nvPr/>
        </p:nvCxnSpPr>
        <p:spPr>
          <a:xfrm>
            <a:off x="4488230" y="1846967"/>
            <a:ext cx="0" cy="4935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4CAD970-33B9-4723-B7EE-E94AC98C91AF}"/>
              </a:ext>
            </a:extLst>
          </p:cNvPr>
          <p:cNvCxnSpPr>
            <a:cxnSpLocks/>
          </p:cNvCxnSpPr>
          <p:nvPr/>
        </p:nvCxnSpPr>
        <p:spPr>
          <a:xfrm>
            <a:off x="7329330" y="1834856"/>
            <a:ext cx="0" cy="5056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602D7C8-A49F-4597-A102-E0E5BDB946FC}"/>
              </a:ext>
            </a:extLst>
          </p:cNvPr>
          <p:cNvCxnSpPr>
            <a:cxnSpLocks/>
          </p:cNvCxnSpPr>
          <p:nvPr/>
        </p:nvCxnSpPr>
        <p:spPr>
          <a:xfrm>
            <a:off x="10512572" y="1846967"/>
            <a:ext cx="0" cy="4420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50C94443-5F08-4626-9C61-8FD3C4F12C15}"/>
              </a:ext>
            </a:extLst>
          </p:cNvPr>
          <p:cNvSpPr txBox="1"/>
          <p:nvPr/>
        </p:nvSpPr>
        <p:spPr>
          <a:xfrm>
            <a:off x="485930" y="2426089"/>
            <a:ext cx="2226996" cy="646331"/>
          </a:xfrm>
          <a:prstGeom prst="rect">
            <a:avLst/>
          </a:prstGeom>
          <a:noFill/>
        </p:spPr>
        <p:txBody>
          <a:bodyPr wrap="square" rtlCol="0">
            <a:spAutoFit/>
          </a:bodyPr>
          <a:lstStyle/>
          <a:p>
            <a:pPr algn="ctr"/>
            <a:r>
              <a:rPr lang="en-US" dirty="0"/>
              <a:t>Stacking Macroscopic Blocks</a:t>
            </a:r>
          </a:p>
        </p:txBody>
      </p:sp>
      <p:sp>
        <p:nvSpPr>
          <p:cNvPr id="24" name="TextBox 23">
            <a:extLst>
              <a:ext uri="{FF2B5EF4-FFF2-40B4-BE49-F238E27FC236}">
                <a16:creationId xmlns:a16="http://schemas.microsoft.com/office/drawing/2014/main" id="{E12EEF17-8C19-4E54-B412-C4387E9C8A4E}"/>
              </a:ext>
            </a:extLst>
          </p:cNvPr>
          <p:cNvSpPr txBox="1"/>
          <p:nvPr/>
        </p:nvSpPr>
        <p:spPr>
          <a:xfrm>
            <a:off x="3453459" y="2385918"/>
            <a:ext cx="2226996" cy="646331"/>
          </a:xfrm>
          <a:prstGeom prst="rect">
            <a:avLst/>
          </a:prstGeom>
          <a:noFill/>
        </p:spPr>
        <p:txBody>
          <a:bodyPr wrap="square" rtlCol="0">
            <a:spAutoFit/>
          </a:bodyPr>
          <a:lstStyle/>
          <a:p>
            <a:pPr algn="ctr"/>
            <a:r>
              <a:rPr lang="en-US" dirty="0"/>
              <a:t>Stacking Functional Unit Blocks (FUBs)</a:t>
            </a:r>
          </a:p>
        </p:txBody>
      </p:sp>
      <p:sp>
        <p:nvSpPr>
          <p:cNvPr id="25" name="TextBox 24">
            <a:extLst>
              <a:ext uri="{FF2B5EF4-FFF2-40B4-BE49-F238E27FC236}">
                <a16:creationId xmlns:a16="http://schemas.microsoft.com/office/drawing/2014/main" id="{8296F747-2C4F-416E-B9CE-A28960B89E8D}"/>
              </a:ext>
            </a:extLst>
          </p:cNvPr>
          <p:cNvSpPr txBox="1"/>
          <p:nvPr/>
        </p:nvSpPr>
        <p:spPr>
          <a:xfrm>
            <a:off x="6573389" y="2410982"/>
            <a:ext cx="1669336" cy="646331"/>
          </a:xfrm>
          <a:prstGeom prst="rect">
            <a:avLst/>
          </a:prstGeom>
          <a:noFill/>
        </p:spPr>
        <p:txBody>
          <a:bodyPr wrap="square" rtlCol="0">
            <a:spAutoFit/>
          </a:bodyPr>
          <a:lstStyle/>
          <a:p>
            <a:pPr algn="ctr"/>
            <a:r>
              <a:rPr lang="en-US" dirty="0"/>
              <a:t>Stacked Logic Gates</a:t>
            </a:r>
          </a:p>
        </p:txBody>
      </p:sp>
      <p:sp>
        <p:nvSpPr>
          <p:cNvPr id="27" name="TextBox 26">
            <a:extLst>
              <a:ext uri="{FF2B5EF4-FFF2-40B4-BE49-F238E27FC236}">
                <a16:creationId xmlns:a16="http://schemas.microsoft.com/office/drawing/2014/main" id="{D7310714-151C-4C81-83AB-52047E49A38F}"/>
              </a:ext>
            </a:extLst>
          </p:cNvPr>
          <p:cNvSpPr txBox="1"/>
          <p:nvPr/>
        </p:nvSpPr>
        <p:spPr>
          <a:xfrm>
            <a:off x="9674881" y="2386523"/>
            <a:ext cx="1669336" cy="646331"/>
          </a:xfrm>
          <a:prstGeom prst="rect">
            <a:avLst/>
          </a:prstGeom>
          <a:noFill/>
        </p:spPr>
        <p:txBody>
          <a:bodyPr wrap="square" rtlCol="0">
            <a:spAutoFit/>
          </a:bodyPr>
          <a:lstStyle/>
          <a:p>
            <a:pPr algn="ctr"/>
            <a:r>
              <a:rPr lang="en-US" dirty="0"/>
              <a:t>Stacked Transistors</a:t>
            </a:r>
          </a:p>
        </p:txBody>
      </p:sp>
      <p:grpSp>
        <p:nvGrpSpPr>
          <p:cNvPr id="38" name="Group 37">
            <a:extLst>
              <a:ext uri="{FF2B5EF4-FFF2-40B4-BE49-F238E27FC236}">
                <a16:creationId xmlns:a16="http://schemas.microsoft.com/office/drawing/2014/main" id="{D7577C83-36C7-4302-A2DB-90D3D7F97B63}"/>
              </a:ext>
            </a:extLst>
          </p:cNvPr>
          <p:cNvGrpSpPr/>
          <p:nvPr/>
        </p:nvGrpSpPr>
        <p:grpSpPr>
          <a:xfrm>
            <a:off x="401147" y="3131540"/>
            <a:ext cx="11280869" cy="1338295"/>
            <a:chOff x="564835" y="3996715"/>
            <a:chExt cx="11280869" cy="1338295"/>
          </a:xfrm>
        </p:grpSpPr>
        <p:sp>
          <p:nvSpPr>
            <p:cNvPr id="32" name="Rectangle 31">
              <a:extLst>
                <a:ext uri="{FF2B5EF4-FFF2-40B4-BE49-F238E27FC236}">
                  <a16:creationId xmlns:a16="http://schemas.microsoft.com/office/drawing/2014/main" id="{EF4E9FCB-2411-45D9-B37F-91EDD36EE2C9}"/>
                </a:ext>
              </a:extLst>
            </p:cNvPr>
            <p:cNvSpPr/>
            <p:nvPr/>
          </p:nvSpPr>
          <p:spPr>
            <a:xfrm>
              <a:off x="564835" y="3996715"/>
              <a:ext cx="2485253" cy="1338295"/>
            </a:xfrm>
            <a:prstGeom prst="rect">
              <a:avLst/>
            </a:prstGeom>
            <a:solidFill>
              <a:schemeClr val="bg2">
                <a:lumMod val="9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E6DE1659-A47A-43A8-8699-4E676D580BE1}"/>
                </a:ext>
              </a:extLst>
            </p:cNvPr>
            <p:cNvPicPr/>
            <p:nvPr/>
          </p:nvPicPr>
          <p:blipFill rotWithShape="1">
            <a:blip r:embed="rId4"/>
            <a:srcRect l="24890" t="34495" r="65076" b="56454"/>
            <a:stretch/>
          </p:blipFill>
          <p:spPr bwMode="auto">
            <a:xfrm>
              <a:off x="624257" y="4095828"/>
              <a:ext cx="2355113" cy="1140068"/>
            </a:xfrm>
            <a:prstGeom prst="rect">
              <a:avLst/>
            </a:prstGeom>
            <a:ln>
              <a:noFill/>
            </a:ln>
            <a:extLst>
              <a:ext uri="{53640926-AAD7-44D8-BBD7-CCE9431645EC}">
                <a14:shadowObscured xmlns:a14="http://schemas.microsoft.com/office/drawing/2010/main"/>
              </a:ext>
            </a:extLst>
          </p:spPr>
        </p:pic>
        <p:sp>
          <p:nvSpPr>
            <p:cNvPr id="34" name="Rectangle 33">
              <a:extLst>
                <a:ext uri="{FF2B5EF4-FFF2-40B4-BE49-F238E27FC236}">
                  <a16:creationId xmlns:a16="http://schemas.microsoft.com/office/drawing/2014/main" id="{3D3281FA-2F5A-42A9-8060-CA046E438400}"/>
                </a:ext>
              </a:extLst>
            </p:cNvPr>
            <p:cNvSpPr/>
            <p:nvPr/>
          </p:nvSpPr>
          <p:spPr>
            <a:xfrm>
              <a:off x="3496707" y="3996715"/>
              <a:ext cx="2485253" cy="1338295"/>
            </a:xfrm>
            <a:prstGeom prst="rect">
              <a:avLst/>
            </a:prstGeom>
            <a:solidFill>
              <a:schemeClr val="bg2">
                <a:lumMod val="9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E049AA75-6BC3-4006-B27C-073BA239E5CC}"/>
                </a:ext>
              </a:extLst>
            </p:cNvPr>
            <p:cNvPicPr/>
            <p:nvPr/>
          </p:nvPicPr>
          <p:blipFill rotWithShape="1">
            <a:blip r:embed="rId4"/>
            <a:srcRect l="24890" t="46581" r="65076" b="39934"/>
            <a:stretch/>
          </p:blipFill>
          <p:spPr bwMode="auto">
            <a:xfrm>
              <a:off x="3574297" y="4079074"/>
              <a:ext cx="2319777" cy="1168934"/>
            </a:xfrm>
            <a:prstGeom prst="rect">
              <a:avLst/>
            </a:prstGeom>
            <a:ln>
              <a:noFill/>
            </a:ln>
            <a:extLst>
              <a:ext uri="{53640926-AAD7-44D8-BBD7-CCE9431645EC}">
                <a14:shadowObscured xmlns:a14="http://schemas.microsoft.com/office/drawing/2010/main"/>
              </a:ext>
            </a:extLst>
          </p:spPr>
        </p:pic>
        <p:sp>
          <p:nvSpPr>
            <p:cNvPr id="35" name="Rectangle 34">
              <a:extLst>
                <a:ext uri="{FF2B5EF4-FFF2-40B4-BE49-F238E27FC236}">
                  <a16:creationId xmlns:a16="http://schemas.microsoft.com/office/drawing/2014/main" id="{1543668E-61A0-4393-BF9A-CE6C803666EA}"/>
                </a:ext>
              </a:extLst>
            </p:cNvPr>
            <p:cNvSpPr/>
            <p:nvPr/>
          </p:nvSpPr>
          <p:spPr>
            <a:xfrm>
              <a:off x="6428579" y="3996715"/>
              <a:ext cx="2485253" cy="1338295"/>
            </a:xfrm>
            <a:prstGeom prst="rect">
              <a:avLst/>
            </a:prstGeom>
            <a:solidFill>
              <a:schemeClr val="bg2">
                <a:lumMod val="9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0C0A5E1-3DF4-41F7-963E-88719C31085F}"/>
                </a:ext>
              </a:extLst>
            </p:cNvPr>
            <p:cNvSpPr/>
            <p:nvPr/>
          </p:nvSpPr>
          <p:spPr>
            <a:xfrm>
              <a:off x="9360451" y="3996715"/>
              <a:ext cx="2485253" cy="1338295"/>
            </a:xfrm>
            <a:prstGeom prst="rect">
              <a:avLst/>
            </a:prstGeom>
            <a:solidFill>
              <a:schemeClr val="bg2">
                <a:lumMod val="9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1DCF7F0-6802-4AB3-8F97-5C24EB83AA6A}"/>
                </a:ext>
              </a:extLst>
            </p:cNvPr>
            <p:cNvPicPr/>
            <p:nvPr/>
          </p:nvPicPr>
          <p:blipFill rotWithShape="1">
            <a:blip r:embed="rId4"/>
            <a:srcRect l="24890" t="62308" r="65076" b="25894"/>
            <a:stretch/>
          </p:blipFill>
          <p:spPr bwMode="auto">
            <a:xfrm>
              <a:off x="6494662" y="4103376"/>
              <a:ext cx="2321448" cy="1132519"/>
            </a:xfrm>
            <a:prstGeom prst="rect">
              <a:avLst/>
            </a:prstGeom>
            <a:ln>
              <a:noFill/>
            </a:ln>
            <a:extLst>
              <a:ext uri="{53640926-AAD7-44D8-BBD7-CCE9431645EC}">
                <a14:shadowObscured xmlns:a14="http://schemas.microsoft.com/office/drawing/2010/main"/>
              </a:ext>
            </a:extLst>
          </p:spPr>
        </p:pic>
        <p:pic>
          <p:nvPicPr>
            <p:cNvPr id="37" name="Picture 36">
              <a:extLst>
                <a:ext uri="{FF2B5EF4-FFF2-40B4-BE49-F238E27FC236}">
                  <a16:creationId xmlns:a16="http://schemas.microsoft.com/office/drawing/2014/main" id="{384F4792-457A-4724-B8E0-DDB047DEDEB0}"/>
                </a:ext>
              </a:extLst>
            </p:cNvPr>
            <p:cNvPicPr/>
            <p:nvPr/>
          </p:nvPicPr>
          <p:blipFill rotWithShape="1">
            <a:blip r:embed="rId4"/>
            <a:srcRect l="24917" t="76395" r="65049" b="12777"/>
            <a:stretch/>
          </p:blipFill>
          <p:spPr bwMode="auto">
            <a:xfrm>
              <a:off x="9458172" y="4081255"/>
              <a:ext cx="2283693" cy="1154640"/>
            </a:xfrm>
            <a:prstGeom prst="rect">
              <a:avLst/>
            </a:prstGeom>
            <a:ln>
              <a:noFill/>
            </a:ln>
            <a:extLst>
              <a:ext uri="{53640926-AAD7-44D8-BBD7-CCE9431645EC}">
                <a14:shadowObscured xmlns:a14="http://schemas.microsoft.com/office/drawing/2010/main"/>
              </a:ext>
            </a:extLst>
          </p:spPr>
        </p:pic>
      </p:grpSp>
      <p:sp>
        <p:nvSpPr>
          <p:cNvPr id="45" name="TextBox 44">
            <a:extLst>
              <a:ext uri="{FF2B5EF4-FFF2-40B4-BE49-F238E27FC236}">
                <a16:creationId xmlns:a16="http://schemas.microsoft.com/office/drawing/2014/main" id="{728F235F-7E9F-4CB4-9625-1862D0537989}"/>
              </a:ext>
            </a:extLst>
          </p:cNvPr>
          <p:cNvSpPr txBox="1"/>
          <p:nvPr/>
        </p:nvSpPr>
        <p:spPr>
          <a:xfrm>
            <a:off x="356826" y="4681953"/>
            <a:ext cx="2693276" cy="2062103"/>
          </a:xfrm>
          <a:prstGeom prst="rect">
            <a:avLst/>
          </a:prstGeom>
          <a:noFill/>
        </p:spPr>
        <p:txBody>
          <a:bodyPr wrap="square" rtlCol="0">
            <a:spAutoFit/>
          </a:bodyPr>
          <a:lstStyle/>
          <a:p>
            <a:pPr marL="285750" indent="-285750">
              <a:buFont typeface="Arial" panose="020B0604020202020204" pitchFamily="34" charset="0"/>
              <a:buChar char="•"/>
            </a:pPr>
            <a:r>
              <a:rPr lang="en-US" sz="1600" b="1" dirty="0"/>
              <a:t>Benefits: </a:t>
            </a:r>
            <a:r>
              <a:rPr lang="en-US" sz="1600" dirty="0"/>
              <a:t>reduction in a multicore processor’s core-to-core interaction paths</a:t>
            </a:r>
          </a:p>
          <a:p>
            <a:pPr marL="285750" indent="-285750">
              <a:buFont typeface="Arial" panose="020B0604020202020204" pitchFamily="34" charset="0"/>
              <a:buChar char="•"/>
            </a:pPr>
            <a:r>
              <a:rPr lang="en-US" sz="1600" b="1" dirty="0"/>
              <a:t>Redesign effort:</a:t>
            </a:r>
            <a:r>
              <a:rPr lang="en-US" sz="1600" dirty="0"/>
              <a:t> Reuse existing 2D</a:t>
            </a:r>
          </a:p>
          <a:p>
            <a:pPr marL="285750" indent="-285750">
              <a:buFont typeface="Arial" panose="020B0604020202020204" pitchFamily="34" charset="0"/>
              <a:buChar char="•"/>
            </a:pPr>
            <a:r>
              <a:rPr lang="en-US" sz="1600" b="1" dirty="0"/>
              <a:t>Example:  </a:t>
            </a:r>
            <a:r>
              <a:rPr lang="en-US" sz="1600" dirty="0"/>
              <a:t>Core-on-core, Cache-on-core</a:t>
            </a:r>
          </a:p>
        </p:txBody>
      </p:sp>
      <p:sp>
        <p:nvSpPr>
          <p:cNvPr id="52" name="TextBox 51">
            <a:extLst>
              <a:ext uri="{FF2B5EF4-FFF2-40B4-BE49-F238E27FC236}">
                <a16:creationId xmlns:a16="http://schemas.microsoft.com/office/drawing/2014/main" id="{B0B98802-7FB5-46A2-AB8F-A1ECDF783720}"/>
              </a:ext>
            </a:extLst>
          </p:cNvPr>
          <p:cNvSpPr txBox="1"/>
          <p:nvPr/>
        </p:nvSpPr>
        <p:spPr>
          <a:xfrm>
            <a:off x="3333019" y="4681952"/>
            <a:ext cx="2693276"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a:t>Benefits: </a:t>
            </a:r>
            <a:r>
              <a:rPr lang="en-US" sz="1600" dirty="0"/>
              <a:t> Reduced latency and power of global routes</a:t>
            </a:r>
          </a:p>
          <a:p>
            <a:pPr marL="285750" indent="-285750">
              <a:buFont typeface="Arial" panose="020B0604020202020204" pitchFamily="34" charset="0"/>
              <a:buChar char="•"/>
            </a:pPr>
            <a:r>
              <a:rPr lang="en-US" sz="1600" b="1" dirty="0"/>
              <a:t>Redesign effort:</a:t>
            </a:r>
            <a:r>
              <a:rPr lang="en-US" sz="1600" dirty="0"/>
              <a:t> Re-floorplan and retime paths</a:t>
            </a:r>
          </a:p>
          <a:p>
            <a:pPr marL="285750" indent="-285750">
              <a:buFont typeface="Arial" panose="020B0604020202020204" pitchFamily="34" charset="0"/>
              <a:buChar char="•"/>
            </a:pPr>
            <a:r>
              <a:rPr lang="en-US" sz="1600" b="1" dirty="0"/>
              <a:t>Example:  </a:t>
            </a:r>
            <a:r>
              <a:rPr lang="en-US" sz="1600" dirty="0"/>
              <a:t>ALU-on-ALU</a:t>
            </a:r>
          </a:p>
        </p:txBody>
      </p:sp>
      <p:sp>
        <p:nvSpPr>
          <p:cNvPr id="53" name="TextBox 52">
            <a:extLst>
              <a:ext uri="{FF2B5EF4-FFF2-40B4-BE49-F238E27FC236}">
                <a16:creationId xmlns:a16="http://schemas.microsoft.com/office/drawing/2014/main" id="{66888A8A-5D34-4990-9CF3-FBFB28E2DEDC}"/>
              </a:ext>
            </a:extLst>
          </p:cNvPr>
          <p:cNvSpPr txBox="1"/>
          <p:nvPr/>
        </p:nvSpPr>
        <p:spPr>
          <a:xfrm>
            <a:off x="9262846" y="4681951"/>
            <a:ext cx="2863071" cy="1815882"/>
          </a:xfrm>
          <a:prstGeom prst="rect">
            <a:avLst/>
          </a:prstGeom>
          <a:noFill/>
        </p:spPr>
        <p:txBody>
          <a:bodyPr wrap="square" rtlCol="0">
            <a:spAutoFit/>
          </a:bodyPr>
          <a:lstStyle/>
          <a:p>
            <a:pPr marL="285750" indent="-285750">
              <a:buFont typeface="Arial" panose="020B0604020202020204" pitchFamily="34" charset="0"/>
              <a:buChar char="•"/>
            </a:pPr>
            <a:r>
              <a:rPr lang="en-US" sz="1600" b="1" dirty="0"/>
              <a:t>Benefits: </a:t>
            </a:r>
            <a:r>
              <a:rPr lang="en-US" sz="1600" dirty="0"/>
              <a:t> reductions in areas, latency and power consumptions (max benefits)</a:t>
            </a:r>
          </a:p>
          <a:p>
            <a:pPr marL="285750" indent="-285750">
              <a:buFont typeface="Arial" panose="020B0604020202020204" pitchFamily="34" charset="0"/>
              <a:buChar char="•"/>
            </a:pPr>
            <a:r>
              <a:rPr lang="en-US" sz="1600" b="1" dirty="0"/>
              <a:t>Redesign effort:</a:t>
            </a:r>
            <a:r>
              <a:rPr lang="en-US" sz="1600" dirty="0"/>
              <a:t> Almost no reuse</a:t>
            </a:r>
          </a:p>
          <a:p>
            <a:pPr marL="285750" indent="-285750">
              <a:buFont typeface="Arial" panose="020B0604020202020204" pitchFamily="34" charset="0"/>
              <a:buChar char="•"/>
            </a:pPr>
            <a:r>
              <a:rPr lang="en-US" sz="1600" b="1" dirty="0"/>
              <a:t>Example:  </a:t>
            </a:r>
            <a:r>
              <a:rPr lang="en-US" sz="1600" dirty="0"/>
              <a:t> NMOS/PMOS partitioning</a:t>
            </a:r>
          </a:p>
        </p:txBody>
      </p:sp>
      <p:sp>
        <p:nvSpPr>
          <p:cNvPr id="54" name="TextBox 53">
            <a:extLst>
              <a:ext uri="{FF2B5EF4-FFF2-40B4-BE49-F238E27FC236}">
                <a16:creationId xmlns:a16="http://schemas.microsoft.com/office/drawing/2014/main" id="{0F231708-9A5C-428F-85C3-4CF029B37033}"/>
              </a:ext>
            </a:extLst>
          </p:cNvPr>
          <p:cNvSpPr txBox="1"/>
          <p:nvPr/>
        </p:nvSpPr>
        <p:spPr>
          <a:xfrm>
            <a:off x="6264891" y="4681951"/>
            <a:ext cx="2997955" cy="1815882"/>
          </a:xfrm>
          <a:prstGeom prst="rect">
            <a:avLst/>
          </a:prstGeom>
          <a:noFill/>
        </p:spPr>
        <p:txBody>
          <a:bodyPr wrap="square" rtlCol="0">
            <a:spAutoFit/>
          </a:bodyPr>
          <a:lstStyle/>
          <a:p>
            <a:pPr marL="285750" indent="-285750">
              <a:buFont typeface="Arial" panose="020B0604020202020204" pitchFamily="34" charset="0"/>
              <a:buChar char="•"/>
            </a:pPr>
            <a:r>
              <a:rPr lang="en-US" sz="1600" b="1" dirty="0"/>
              <a:t>Benefits: </a:t>
            </a:r>
            <a:r>
              <a:rPr lang="en-US" sz="1600" dirty="0"/>
              <a:t> Elimination of intra-block wiring</a:t>
            </a:r>
          </a:p>
          <a:p>
            <a:pPr marL="285750" indent="-285750">
              <a:buFont typeface="Arial" panose="020B0604020202020204" pitchFamily="34" charset="0"/>
              <a:buChar char="•"/>
            </a:pPr>
            <a:r>
              <a:rPr lang="en-US" sz="1600" b="1" dirty="0"/>
              <a:t>Redesign effort:</a:t>
            </a:r>
            <a:r>
              <a:rPr lang="en-US" sz="1600" dirty="0"/>
              <a:t> 3D circuit designs and layout tool development</a:t>
            </a:r>
          </a:p>
          <a:p>
            <a:pPr marL="285750" indent="-285750">
              <a:buFont typeface="Arial" panose="020B0604020202020204" pitchFamily="34" charset="0"/>
              <a:buChar char="•"/>
            </a:pPr>
            <a:r>
              <a:rPr lang="en-US" sz="1600" b="1" dirty="0"/>
              <a:t>Example:  </a:t>
            </a:r>
            <a:r>
              <a:rPr lang="en-US" sz="1600" dirty="0"/>
              <a:t>Cache splitting, ALU bit splitting</a:t>
            </a:r>
          </a:p>
        </p:txBody>
      </p:sp>
      <p:pic>
        <p:nvPicPr>
          <p:cNvPr id="28" name="Picture 27">
            <a:extLst>
              <a:ext uri="{FF2B5EF4-FFF2-40B4-BE49-F238E27FC236}">
                <a16:creationId xmlns:a16="http://schemas.microsoft.com/office/drawing/2014/main" id="{B1A409C7-8BB6-4BF7-9DA0-B566B558EF9E}"/>
              </a:ext>
            </a:extLst>
          </p:cNvPr>
          <p:cNvPicPr>
            <a:picLocks noChangeAspect="1"/>
          </p:cNvPicPr>
          <p:nvPr/>
        </p:nvPicPr>
        <p:blipFill rotWithShape="1">
          <a:blip r:embed="rId5">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284633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21000" b="-2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D44E4E-9A5B-48DF-9365-4FA59ED4BB36}"/>
              </a:ext>
            </a:extLst>
          </p:cNvPr>
          <p:cNvSpPr txBox="1"/>
          <p:nvPr/>
        </p:nvSpPr>
        <p:spPr>
          <a:xfrm>
            <a:off x="564835" y="303885"/>
            <a:ext cx="5311071" cy="461665"/>
          </a:xfrm>
          <a:prstGeom prst="rect">
            <a:avLst/>
          </a:prstGeom>
          <a:noFill/>
          <a:ln>
            <a:noFill/>
          </a:ln>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Related Work</a:t>
            </a:r>
          </a:p>
        </p:txBody>
      </p:sp>
      <p:sp>
        <p:nvSpPr>
          <p:cNvPr id="5" name="Rectangle 4">
            <a:extLst>
              <a:ext uri="{FF2B5EF4-FFF2-40B4-BE49-F238E27FC236}">
                <a16:creationId xmlns:a16="http://schemas.microsoft.com/office/drawing/2014/main" id="{BC9E46C6-0D05-48E1-BE22-FE3714457B07}"/>
              </a:ext>
            </a:extLst>
          </p:cNvPr>
          <p:cNvSpPr/>
          <p:nvPr/>
        </p:nvSpPr>
        <p:spPr>
          <a:xfrm>
            <a:off x="1295904" y="769182"/>
            <a:ext cx="3882025" cy="464871"/>
          </a:xfrm>
          <a:prstGeom prst="rect">
            <a:avLst/>
          </a:prstGeom>
        </p:spPr>
        <p:txBody>
          <a:bodyPr wrap="none">
            <a:spAutoFit/>
          </a:bodyPr>
          <a:lstStyle/>
          <a:p>
            <a:pPr marL="742950" lvl="1" indent="-285750">
              <a:lnSpc>
                <a:spcPct val="150000"/>
              </a:lnSpc>
              <a:buFont typeface="Wingdings" panose="05000000000000000000" pitchFamily="2" charset="2"/>
              <a:buChar char="§"/>
            </a:pPr>
            <a:r>
              <a:rPr lang="en-US" dirty="0">
                <a:ln>
                  <a:solidFill>
                    <a:sysClr val="windowText" lastClr="000000"/>
                  </a:solidFill>
                </a:ln>
                <a:solidFill>
                  <a:sysClr val="windowText" lastClr="000000"/>
                </a:solidFill>
              </a:rPr>
              <a:t>3D Architectures for Multi-Core</a:t>
            </a:r>
          </a:p>
        </p:txBody>
      </p:sp>
      <p:pic>
        <p:nvPicPr>
          <p:cNvPr id="9" name="Picture 8">
            <a:extLst>
              <a:ext uri="{FF2B5EF4-FFF2-40B4-BE49-F238E27FC236}">
                <a16:creationId xmlns:a16="http://schemas.microsoft.com/office/drawing/2014/main" id="{3845373E-7266-400A-805E-7C219089EE28}"/>
              </a:ext>
            </a:extLst>
          </p:cNvPr>
          <p:cNvPicPr>
            <a:picLocks noChangeAspect="1"/>
          </p:cNvPicPr>
          <p:nvPr/>
        </p:nvPicPr>
        <p:blipFill rotWithShape="1">
          <a:blip r:embed="rId4"/>
          <a:srcRect l="76954" t="32355" r="14666" b="54446"/>
          <a:stretch/>
        </p:blipFill>
        <p:spPr>
          <a:xfrm>
            <a:off x="2140819" y="1239880"/>
            <a:ext cx="3108960" cy="1836421"/>
          </a:xfrm>
          <a:prstGeom prst="rect">
            <a:avLst/>
          </a:prstGeom>
        </p:spPr>
      </p:pic>
      <p:pic>
        <p:nvPicPr>
          <p:cNvPr id="10" name="Picture 9">
            <a:extLst>
              <a:ext uri="{FF2B5EF4-FFF2-40B4-BE49-F238E27FC236}">
                <a16:creationId xmlns:a16="http://schemas.microsoft.com/office/drawing/2014/main" id="{5D686B00-F5CD-4B91-9ADF-63A4DC7A1994}"/>
              </a:ext>
            </a:extLst>
          </p:cNvPr>
          <p:cNvPicPr>
            <a:picLocks noChangeAspect="1"/>
          </p:cNvPicPr>
          <p:nvPr/>
        </p:nvPicPr>
        <p:blipFill rotWithShape="1">
          <a:blip r:embed="rId4"/>
          <a:srcRect l="85148" t="17674" r="7088" b="69014"/>
          <a:stretch/>
        </p:blipFill>
        <p:spPr>
          <a:xfrm>
            <a:off x="6726154" y="1234053"/>
            <a:ext cx="2865120" cy="1842248"/>
          </a:xfrm>
          <a:prstGeom prst="rect">
            <a:avLst/>
          </a:prstGeom>
        </p:spPr>
      </p:pic>
      <p:sp>
        <p:nvSpPr>
          <p:cNvPr id="11" name="TextBox 10">
            <a:extLst>
              <a:ext uri="{FF2B5EF4-FFF2-40B4-BE49-F238E27FC236}">
                <a16:creationId xmlns:a16="http://schemas.microsoft.com/office/drawing/2014/main" id="{F94FBF89-BB7F-47B3-9904-9CD7D74ADA69}"/>
              </a:ext>
            </a:extLst>
          </p:cNvPr>
          <p:cNvSpPr txBox="1"/>
          <p:nvPr/>
        </p:nvSpPr>
        <p:spPr>
          <a:xfrm>
            <a:off x="3013864" y="3082128"/>
            <a:ext cx="1139288" cy="369332"/>
          </a:xfrm>
          <a:prstGeom prst="rect">
            <a:avLst/>
          </a:prstGeom>
          <a:noFill/>
        </p:spPr>
        <p:txBody>
          <a:bodyPr wrap="square" rtlCol="0">
            <a:spAutoFit/>
          </a:bodyPr>
          <a:lstStyle/>
          <a:p>
            <a:pPr algn="ctr"/>
            <a:r>
              <a:rPr lang="en-US" dirty="0"/>
              <a:t>3D Mesh</a:t>
            </a:r>
          </a:p>
        </p:txBody>
      </p:sp>
      <p:sp>
        <p:nvSpPr>
          <p:cNvPr id="12" name="TextBox 11">
            <a:extLst>
              <a:ext uri="{FF2B5EF4-FFF2-40B4-BE49-F238E27FC236}">
                <a16:creationId xmlns:a16="http://schemas.microsoft.com/office/drawing/2014/main" id="{23B3DEA5-3CA0-4B6D-A989-F1934F8F44F3}"/>
              </a:ext>
            </a:extLst>
          </p:cNvPr>
          <p:cNvSpPr txBox="1"/>
          <p:nvPr/>
        </p:nvSpPr>
        <p:spPr>
          <a:xfrm>
            <a:off x="7232494" y="3087955"/>
            <a:ext cx="1852442" cy="369332"/>
          </a:xfrm>
          <a:prstGeom prst="rect">
            <a:avLst/>
          </a:prstGeom>
          <a:noFill/>
        </p:spPr>
        <p:txBody>
          <a:bodyPr wrap="square" rtlCol="0">
            <a:spAutoFit/>
          </a:bodyPr>
          <a:lstStyle/>
          <a:p>
            <a:pPr algn="ctr"/>
            <a:r>
              <a:rPr lang="en-US" dirty="0"/>
              <a:t>3D-stacked Mesh</a:t>
            </a:r>
          </a:p>
        </p:txBody>
      </p:sp>
      <p:sp>
        <p:nvSpPr>
          <p:cNvPr id="13" name="Rectangle: Top Corners One Rounded and One Snipped 12">
            <a:extLst>
              <a:ext uri="{FF2B5EF4-FFF2-40B4-BE49-F238E27FC236}">
                <a16:creationId xmlns:a16="http://schemas.microsoft.com/office/drawing/2014/main" id="{32888641-8076-4640-97F0-62030C305B00}"/>
              </a:ext>
            </a:extLst>
          </p:cNvPr>
          <p:cNvSpPr/>
          <p:nvPr/>
        </p:nvSpPr>
        <p:spPr>
          <a:xfrm>
            <a:off x="5967364" y="3434136"/>
            <a:ext cx="4575207" cy="3203613"/>
          </a:xfrm>
          <a:prstGeom prst="snipRoundRect">
            <a:avLst>
              <a:gd name="adj1" fmla="val 20698"/>
              <a:gd name="adj2" fmla="val 0"/>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Single Corner Rounded 14">
            <a:extLst>
              <a:ext uri="{FF2B5EF4-FFF2-40B4-BE49-F238E27FC236}">
                <a16:creationId xmlns:a16="http://schemas.microsoft.com/office/drawing/2014/main" id="{146EDC64-4A7B-4804-A388-73BAE80470A0}"/>
              </a:ext>
            </a:extLst>
          </p:cNvPr>
          <p:cNvSpPr/>
          <p:nvPr/>
        </p:nvSpPr>
        <p:spPr>
          <a:xfrm>
            <a:off x="1392157" y="3445790"/>
            <a:ext cx="4575208" cy="3185572"/>
          </a:xfrm>
          <a:prstGeom prst="round1Rect">
            <a:avLst>
              <a:gd name="adj" fmla="val 20532"/>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58A86552-4437-4AC4-A567-7642EE1638EE}"/>
              </a:ext>
            </a:extLst>
          </p:cNvPr>
          <p:cNvSpPr/>
          <p:nvPr/>
        </p:nvSpPr>
        <p:spPr>
          <a:xfrm>
            <a:off x="1406933" y="3463512"/>
            <a:ext cx="4167654" cy="3754874"/>
          </a:xfrm>
          <a:prstGeom prst="rect">
            <a:avLst/>
          </a:prstGeom>
        </p:spPr>
        <p:txBody>
          <a:bodyPr wrap="square">
            <a:spAutoFit/>
          </a:bodyPr>
          <a:lstStyle/>
          <a:p>
            <a:pPr marL="285750" indent="-285750" algn="just">
              <a:buFont typeface="Arial" panose="020B0604020202020204" pitchFamily="34" charset="0"/>
              <a:buChar char="•"/>
            </a:pPr>
            <a:r>
              <a:rPr lang="en-IN" sz="1400" dirty="0">
                <a:ea typeface="Times New Roman" panose="02020603050405020304" pitchFamily="18" charset="0"/>
              </a:rPr>
              <a:t>An extension of its 2D predecessor. </a:t>
            </a:r>
            <a:r>
              <a:rPr lang="en-US" sz="1400" dirty="0"/>
              <a:t>Multiple layers connected using vertical links same as the intra-layer links.</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The design generally consists of processing cores uniformly distributed across the N</a:t>
            </a:r>
            <a:r>
              <a:rPr lang="en-US" sz="1050" dirty="0"/>
              <a:t>1</a:t>
            </a:r>
            <a:r>
              <a:rPr lang="en-US" sz="1400" dirty="0"/>
              <a:t>xN</a:t>
            </a:r>
            <a:r>
              <a:rPr lang="en-US" sz="1050" dirty="0"/>
              <a:t>2</a:t>
            </a:r>
            <a:r>
              <a:rPr lang="en-US" sz="1400" dirty="0"/>
              <a:t>xN</a:t>
            </a:r>
            <a:r>
              <a:rPr lang="en-US" sz="1050" dirty="0"/>
              <a:t>3</a:t>
            </a:r>
            <a:r>
              <a:rPr lang="en-US" sz="1400" dirty="0"/>
              <a:t> 3D mesh. (external controllers directly connected to each node)</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2x2x2 3D Mesh ⟹</a:t>
            </a:r>
          </a:p>
          <a:p>
            <a:pPr lvl="3" algn="just"/>
            <a:r>
              <a:rPr lang="en-US" sz="1400" dirty="0" err="1"/>
              <a:t>num_cpus</a:t>
            </a:r>
            <a:r>
              <a:rPr lang="en-US" sz="1400" dirty="0"/>
              <a:t> = 8</a:t>
            </a:r>
          </a:p>
          <a:p>
            <a:pPr lvl="3" algn="just"/>
            <a:r>
              <a:rPr lang="en-US" sz="1400" dirty="0" err="1"/>
              <a:t>num_rows</a:t>
            </a:r>
            <a:r>
              <a:rPr lang="en-US" sz="1400" dirty="0"/>
              <a:t> = 2</a:t>
            </a:r>
          </a:p>
          <a:p>
            <a:pPr lvl="3" algn="just"/>
            <a:r>
              <a:rPr lang="en-US" sz="1400" dirty="0" err="1"/>
              <a:t>num_cols</a:t>
            </a:r>
            <a:r>
              <a:rPr lang="en-US" sz="1400" dirty="0"/>
              <a:t> = 2</a:t>
            </a:r>
          </a:p>
          <a:p>
            <a:pPr lvl="3" algn="just"/>
            <a:r>
              <a:rPr lang="en-US" sz="1400" dirty="0" err="1"/>
              <a:t>num_layers</a:t>
            </a:r>
            <a:r>
              <a:rPr lang="en-US" sz="1400" dirty="0"/>
              <a:t> = 2</a:t>
            </a:r>
          </a:p>
          <a:p>
            <a:pPr lvl="1" algn="just"/>
            <a:endParaRPr lang="en-US" sz="1400" b="1" dirty="0"/>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endParaRPr lang="en-US" sz="1400" dirty="0"/>
          </a:p>
        </p:txBody>
      </p:sp>
      <p:sp>
        <p:nvSpPr>
          <p:cNvPr id="17" name="Rectangle 16">
            <a:extLst>
              <a:ext uri="{FF2B5EF4-FFF2-40B4-BE49-F238E27FC236}">
                <a16:creationId xmlns:a16="http://schemas.microsoft.com/office/drawing/2014/main" id="{FB3D6552-D931-4C5B-A599-7776FD4F130F}"/>
              </a:ext>
            </a:extLst>
          </p:cNvPr>
          <p:cNvSpPr/>
          <p:nvPr/>
        </p:nvSpPr>
        <p:spPr>
          <a:xfrm>
            <a:off x="6135192" y="3528758"/>
            <a:ext cx="4239551" cy="3323987"/>
          </a:xfrm>
          <a:prstGeom prst="rect">
            <a:avLst/>
          </a:prstGeom>
        </p:spPr>
        <p:txBody>
          <a:bodyPr wrap="square">
            <a:spAutoFit/>
          </a:bodyPr>
          <a:lstStyle/>
          <a:p>
            <a:pPr marL="285750" indent="-285750" algn="just">
              <a:buFont typeface="Arial" panose="020B0604020202020204" pitchFamily="34" charset="0"/>
              <a:buChar char="•"/>
            </a:pPr>
            <a:r>
              <a:rPr lang="en-US" sz="1400" dirty="0">
                <a:ea typeface="Times New Roman" panose="02020603050405020304" pitchFamily="18" charset="0"/>
              </a:rPr>
              <a:t>It integrates multiple layers of 2D Mesh networks by connecting them with a bus spanning (low-latency TSV links) the entire vertical distance of the chip.</a:t>
            </a:r>
          </a:p>
          <a:p>
            <a:pPr marL="285750" indent="-285750" algn="just">
              <a:buFont typeface="Arial" panose="020B0604020202020204" pitchFamily="34" charset="0"/>
              <a:buChar char="•"/>
            </a:pPr>
            <a:endParaRPr lang="en-US" sz="1400" dirty="0">
              <a:ea typeface="Times New Roman" panose="02020603050405020304" pitchFamily="18" charset="0"/>
            </a:endParaRPr>
          </a:p>
          <a:p>
            <a:pPr marL="285750" indent="-285750" algn="just">
              <a:buFont typeface="Arial" panose="020B0604020202020204" pitchFamily="34" charset="0"/>
              <a:buChar char="•"/>
            </a:pPr>
            <a:r>
              <a:rPr lang="en-US" sz="1400" dirty="0">
                <a:ea typeface="Times New Roman" panose="02020603050405020304" pitchFamily="18" charset="0"/>
              </a:rPr>
              <a:t>The design generally consists of stacked layers of different node-types (e.g. stacking a shared-cache). </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Area of die:</a:t>
            </a:r>
            <a:r>
              <a:rPr lang="en-US" sz="1400" b="1" dirty="0"/>
              <a:t> ½ cores, ½ network components</a:t>
            </a:r>
          </a:p>
          <a:p>
            <a:pPr algn="just"/>
            <a:r>
              <a:rPr lang="en-US" sz="1400" b="1" dirty="0"/>
              <a:t>	</a:t>
            </a:r>
            <a:r>
              <a:rPr lang="en-US" sz="1400" dirty="0"/>
              <a:t>∴ 2x2x3 3D Mesh ⟹</a:t>
            </a:r>
          </a:p>
          <a:p>
            <a:pPr lvl="4" algn="just"/>
            <a:r>
              <a:rPr lang="en-US" sz="1400" dirty="0" err="1"/>
              <a:t>num_cpus</a:t>
            </a:r>
            <a:r>
              <a:rPr lang="en-US" sz="1400" dirty="0"/>
              <a:t> = 4</a:t>
            </a:r>
          </a:p>
          <a:p>
            <a:pPr lvl="4" algn="just"/>
            <a:r>
              <a:rPr lang="en-US" sz="1400" dirty="0" err="1"/>
              <a:t>num_rows</a:t>
            </a:r>
            <a:r>
              <a:rPr lang="en-US" sz="1400" dirty="0"/>
              <a:t> = 2</a:t>
            </a:r>
          </a:p>
          <a:p>
            <a:pPr lvl="4" algn="just"/>
            <a:r>
              <a:rPr lang="en-US" sz="1400" dirty="0" err="1"/>
              <a:t>num_cols</a:t>
            </a:r>
            <a:r>
              <a:rPr lang="en-US" sz="1400" dirty="0"/>
              <a:t> = 2</a:t>
            </a:r>
          </a:p>
          <a:p>
            <a:pPr lvl="4" algn="just"/>
            <a:r>
              <a:rPr lang="en-US" sz="1400" dirty="0" err="1"/>
              <a:t>num_layers</a:t>
            </a:r>
            <a:r>
              <a:rPr lang="en-US" sz="1400" dirty="0"/>
              <a:t> = 3</a:t>
            </a:r>
          </a:p>
          <a:p>
            <a:pPr algn="just"/>
            <a:endParaRPr lang="en-US" sz="1400" dirty="0"/>
          </a:p>
          <a:p>
            <a:pPr marL="285750" indent="-285750" algn="just">
              <a:buFont typeface="Arial" panose="020B0604020202020204" pitchFamily="34" charset="0"/>
              <a:buChar char="•"/>
            </a:pPr>
            <a:endParaRPr lang="en-US" sz="1400" dirty="0"/>
          </a:p>
        </p:txBody>
      </p:sp>
      <p:pic>
        <p:nvPicPr>
          <p:cNvPr id="19" name="Picture 18">
            <a:extLst>
              <a:ext uri="{FF2B5EF4-FFF2-40B4-BE49-F238E27FC236}">
                <a16:creationId xmlns:a16="http://schemas.microsoft.com/office/drawing/2014/main" id="{56BA161A-2705-4190-B0EA-69805A911640}"/>
              </a:ext>
            </a:extLst>
          </p:cNvPr>
          <p:cNvPicPr>
            <a:picLocks noChangeAspect="1"/>
          </p:cNvPicPr>
          <p:nvPr/>
        </p:nvPicPr>
        <p:blipFill rotWithShape="1">
          <a:blip r:embed="rId5">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3896234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21000" b="-2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88BA38-3700-4673-ADAB-51CF5162A467}"/>
              </a:ext>
            </a:extLst>
          </p:cNvPr>
          <p:cNvSpPr txBox="1"/>
          <p:nvPr/>
        </p:nvSpPr>
        <p:spPr>
          <a:xfrm>
            <a:off x="546668" y="303885"/>
            <a:ext cx="5311071" cy="461665"/>
          </a:xfrm>
          <a:prstGeom prst="rect">
            <a:avLst/>
          </a:prstGeom>
          <a:noFill/>
          <a:ln>
            <a:noFill/>
          </a:ln>
        </p:spPr>
        <p:txBody>
          <a:bodyPr wrap="square" rtlCol="0">
            <a:spAutoFit/>
          </a:bodyPr>
          <a:lstStyle/>
          <a:p>
            <a:r>
              <a:rPr lang="en-US" sz="2400" dirty="0">
                <a:ln>
                  <a:solidFill>
                    <a:sysClr val="windowText" lastClr="000000"/>
                  </a:solidFill>
                </a:ln>
                <a:solidFill>
                  <a:sysClr val="windowText" lastClr="000000"/>
                </a:solidFill>
                <a:latin typeface="Cambria" panose="02040503050406030204" pitchFamily="18" charset="0"/>
                <a:ea typeface="Cambria" panose="02040503050406030204" pitchFamily="18" charset="0"/>
              </a:rPr>
              <a:t>Related Work</a:t>
            </a:r>
          </a:p>
        </p:txBody>
      </p:sp>
      <p:sp>
        <p:nvSpPr>
          <p:cNvPr id="5" name="Rectangle 4">
            <a:extLst>
              <a:ext uri="{FF2B5EF4-FFF2-40B4-BE49-F238E27FC236}">
                <a16:creationId xmlns:a16="http://schemas.microsoft.com/office/drawing/2014/main" id="{79BAE3FD-5E14-415B-8B47-7EDE786B3C2E}"/>
              </a:ext>
            </a:extLst>
          </p:cNvPr>
          <p:cNvSpPr/>
          <p:nvPr/>
        </p:nvSpPr>
        <p:spPr>
          <a:xfrm>
            <a:off x="1277737" y="769182"/>
            <a:ext cx="3882025" cy="464871"/>
          </a:xfrm>
          <a:prstGeom prst="rect">
            <a:avLst/>
          </a:prstGeom>
        </p:spPr>
        <p:txBody>
          <a:bodyPr wrap="none">
            <a:spAutoFit/>
          </a:bodyPr>
          <a:lstStyle/>
          <a:p>
            <a:pPr marL="742950" lvl="1" indent="-285750">
              <a:lnSpc>
                <a:spcPct val="150000"/>
              </a:lnSpc>
              <a:buFont typeface="Wingdings" panose="05000000000000000000" pitchFamily="2" charset="2"/>
              <a:buChar char="§"/>
            </a:pPr>
            <a:r>
              <a:rPr lang="en-US" dirty="0">
                <a:ln>
                  <a:solidFill>
                    <a:sysClr val="windowText" lastClr="000000"/>
                  </a:solidFill>
                </a:ln>
                <a:solidFill>
                  <a:sysClr val="windowText" lastClr="000000"/>
                </a:solidFill>
              </a:rPr>
              <a:t>Through Silicon Vias Placement</a:t>
            </a:r>
          </a:p>
        </p:txBody>
      </p:sp>
      <p:pic>
        <p:nvPicPr>
          <p:cNvPr id="20" name="Picture 19">
            <a:extLst>
              <a:ext uri="{FF2B5EF4-FFF2-40B4-BE49-F238E27FC236}">
                <a16:creationId xmlns:a16="http://schemas.microsoft.com/office/drawing/2014/main" id="{7DF85047-4D82-4324-9AAF-55F16A4D53C4}"/>
              </a:ext>
            </a:extLst>
          </p:cNvPr>
          <p:cNvPicPr>
            <a:picLocks noChangeAspect="1"/>
          </p:cNvPicPr>
          <p:nvPr/>
        </p:nvPicPr>
        <p:blipFill>
          <a:blip r:embed="rId4"/>
          <a:stretch>
            <a:fillRect/>
          </a:stretch>
        </p:blipFill>
        <p:spPr>
          <a:xfrm>
            <a:off x="2106139" y="1436254"/>
            <a:ext cx="7979722" cy="2460578"/>
          </a:xfrm>
          <a:prstGeom prst="rect">
            <a:avLst/>
          </a:prstGeom>
        </p:spPr>
      </p:pic>
      <p:sp>
        <p:nvSpPr>
          <p:cNvPr id="21" name="Rectangle 20">
            <a:extLst>
              <a:ext uri="{FF2B5EF4-FFF2-40B4-BE49-F238E27FC236}">
                <a16:creationId xmlns:a16="http://schemas.microsoft.com/office/drawing/2014/main" id="{AD2F209C-ED75-4F71-9CFE-2B4B8603089F}"/>
              </a:ext>
            </a:extLst>
          </p:cNvPr>
          <p:cNvSpPr/>
          <p:nvPr/>
        </p:nvSpPr>
        <p:spPr>
          <a:xfrm>
            <a:off x="2512206" y="4099033"/>
            <a:ext cx="7167587" cy="2308324"/>
          </a:xfrm>
          <a:prstGeom prst="rect">
            <a:avLst/>
          </a:prstGeom>
        </p:spPr>
        <p:txBody>
          <a:bodyPr wrap="square">
            <a:spAutoFit/>
          </a:bodyPr>
          <a:lstStyle/>
          <a:p>
            <a:pPr marL="285750" indent="-285750">
              <a:buFont typeface="Arial" panose="020B0604020202020204" pitchFamily="34" charset="0"/>
              <a:buChar char="•"/>
            </a:pPr>
            <a:r>
              <a:rPr lang="en-IN" sz="1600" dirty="0">
                <a:ea typeface="Times New Roman" panose="02020603050405020304" pitchFamily="18" charset="0"/>
              </a:rPr>
              <a:t>Max Performance by </a:t>
            </a:r>
            <a:r>
              <a:rPr lang="en-IN" sz="1600" b="1" dirty="0">
                <a:ea typeface="Times New Roman" panose="02020603050405020304" pitchFamily="18" charset="0"/>
              </a:rPr>
              <a:t>full “layer-layer” connections</a:t>
            </a:r>
            <a:r>
              <a:rPr lang="en-IN" sz="1600" dirty="0">
                <a:ea typeface="Times New Roman" panose="02020603050405020304" pitchFamily="18" charset="0"/>
              </a:rPr>
              <a:t>.</a:t>
            </a:r>
          </a:p>
          <a:p>
            <a:pPr marL="285750" indent="-285750">
              <a:buFont typeface="Arial" panose="020B0604020202020204" pitchFamily="34" charset="0"/>
              <a:buChar char="•"/>
            </a:pPr>
            <a:endParaRPr lang="en-IN" sz="1600" dirty="0">
              <a:ea typeface="Times New Roman" panose="02020603050405020304" pitchFamily="18" charset="0"/>
            </a:endParaRPr>
          </a:p>
          <a:p>
            <a:pPr marL="285750" indent="-285750">
              <a:buFont typeface="Arial" panose="020B0604020202020204" pitchFamily="34" charset="0"/>
              <a:buChar char="•"/>
            </a:pPr>
            <a:r>
              <a:rPr lang="en-IN" sz="1600" dirty="0">
                <a:ea typeface="Times New Roman" panose="02020603050405020304" pitchFamily="18" charset="0"/>
              </a:rPr>
              <a:t>For 8x8 Mesh: </a:t>
            </a:r>
          </a:p>
          <a:p>
            <a:pPr marL="742950" lvl="1" indent="-285750">
              <a:buFont typeface="Wingdings" panose="05000000000000000000" pitchFamily="2" charset="2"/>
              <a:buChar char="§"/>
            </a:pPr>
            <a:r>
              <a:rPr lang="en-IN" sz="1600" dirty="0">
                <a:ea typeface="Times New Roman" panose="02020603050405020304" pitchFamily="18" charset="0"/>
              </a:rPr>
              <a:t>1.83e+18 possible </a:t>
            </a:r>
            <a:r>
              <a:rPr lang="en-IN" sz="1600" b="1" dirty="0">
                <a:ea typeface="Times New Roman" panose="02020603050405020304" pitchFamily="18" charset="0"/>
              </a:rPr>
              <a:t>half “layer-layer” connections</a:t>
            </a:r>
            <a:r>
              <a:rPr lang="en-IN" sz="1600" dirty="0">
                <a:ea typeface="Times New Roman" panose="02020603050405020304" pitchFamily="18" charset="0"/>
              </a:rPr>
              <a:t>.</a:t>
            </a:r>
          </a:p>
          <a:p>
            <a:pPr marL="742950" lvl="1" indent="-285750">
              <a:buFont typeface="Wingdings" panose="05000000000000000000" pitchFamily="2" charset="2"/>
              <a:buChar char="§"/>
            </a:pPr>
            <a:r>
              <a:rPr lang="en-IN" sz="1600" dirty="0">
                <a:ea typeface="Times New Roman" panose="02020603050405020304" pitchFamily="18" charset="0"/>
              </a:rPr>
              <a:t>4.88e+14 possible </a:t>
            </a:r>
            <a:r>
              <a:rPr lang="en-IN" sz="1600" b="1" dirty="0">
                <a:ea typeface="Times New Roman" panose="02020603050405020304" pitchFamily="18" charset="0"/>
              </a:rPr>
              <a:t>quarter “layer-layer” connections</a:t>
            </a:r>
            <a:r>
              <a:rPr lang="en-IN" sz="1600" dirty="0">
                <a:ea typeface="Times New Roman" panose="02020603050405020304" pitchFamily="18" charset="0"/>
              </a:rPr>
              <a:t>.</a:t>
            </a:r>
          </a:p>
          <a:p>
            <a:pPr marL="742950" lvl="1" indent="-285750">
              <a:buFont typeface="Wingdings" panose="05000000000000000000" pitchFamily="2" charset="2"/>
              <a:buChar char="§"/>
            </a:pPr>
            <a:endParaRPr lang="en-IN" sz="1600" dirty="0">
              <a:ea typeface="Times New Roman" panose="02020603050405020304" pitchFamily="18" charset="0"/>
            </a:endParaRPr>
          </a:p>
          <a:p>
            <a:pPr marL="285750" indent="-285750">
              <a:buFont typeface="Arial" panose="020B0604020202020204" pitchFamily="34" charset="0"/>
              <a:buChar char="•"/>
            </a:pPr>
            <a:r>
              <a:rPr lang="en-IN" sz="1600" b="1" dirty="0">
                <a:ea typeface="Times New Roman" panose="02020603050405020304" pitchFamily="18" charset="0"/>
              </a:rPr>
              <a:t>Approach</a:t>
            </a:r>
            <a:r>
              <a:rPr lang="en-IN" sz="1600" dirty="0">
                <a:ea typeface="Times New Roman" panose="02020603050405020304" pitchFamily="18" charset="0"/>
              </a:rPr>
              <a:t>: Search entire Design-space to choose most optimal TSV Placement configuration.</a:t>
            </a:r>
          </a:p>
          <a:p>
            <a:pPr lvl="1"/>
            <a:r>
              <a:rPr lang="en-IN" sz="1600" dirty="0"/>
              <a:t>	→ divide the NoC into smaller sub-sections to reduce the design space </a:t>
            </a:r>
            <a:endParaRPr lang="en-US" sz="1600" dirty="0"/>
          </a:p>
        </p:txBody>
      </p:sp>
      <p:pic>
        <p:nvPicPr>
          <p:cNvPr id="6" name="Picture 5">
            <a:extLst>
              <a:ext uri="{FF2B5EF4-FFF2-40B4-BE49-F238E27FC236}">
                <a16:creationId xmlns:a16="http://schemas.microsoft.com/office/drawing/2014/main" id="{06B42979-ADD7-4E61-B3F3-EAB32D8B77B9}"/>
              </a:ext>
            </a:extLst>
          </p:cNvPr>
          <p:cNvPicPr>
            <a:picLocks noChangeAspect="1"/>
          </p:cNvPicPr>
          <p:nvPr/>
        </p:nvPicPr>
        <p:blipFill rotWithShape="1">
          <a:blip r:embed="rId5">
            <a:clrChange>
              <a:clrFrom>
                <a:srgbClr val="FDFDFD"/>
              </a:clrFrom>
              <a:clrTo>
                <a:srgbClr val="FDFDFD">
                  <a:alpha val="0"/>
                </a:srgbClr>
              </a:clrTo>
            </a:clrChange>
          </a:blip>
          <a:srcRect l="63703" b="77207"/>
          <a:stretch/>
        </p:blipFill>
        <p:spPr>
          <a:xfrm>
            <a:off x="7769376" y="-10048"/>
            <a:ext cx="4425274" cy="1563147"/>
          </a:xfrm>
          <a:prstGeom prst="rect">
            <a:avLst/>
          </a:prstGeom>
        </p:spPr>
      </p:pic>
    </p:spTree>
    <p:extLst>
      <p:ext uri="{BB962C8B-B14F-4D97-AF65-F5344CB8AC3E}">
        <p14:creationId xmlns:p14="http://schemas.microsoft.com/office/powerpoint/2010/main" val="2471368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91D0106F-E0DC-481C-847B-7F90CF212B71}" vid="{EF5ACDBE-B5D5-43AA-A1D7-4C5352ED3B9C}"/>
    </a:ext>
  </a:extLst>
</a:theme>
</file>

<file path=ppt/theme/theme3.xml><?xml version="1.0" encoding="utf-8"?>
<a:theme xmlns:a="http://schemas.openxmlformats.org/drawingml/2006/main" name="oregonstate_coe_1_ee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9498</TotalTime>
  <Words>3597</Words>
  <Application>Microsoft Office PowerPoint</Application>
  <PresentationFormat>Widescreen</PresentationFormat>
  <Paragraphs>408</Paragraphs>
  <Slides>22</Slides>
  <Notes>15</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22</vt:i4>
      </vt:variant>
    </vt:vector>
  </HeadingPairs>
  <TitlesOfParts>
    <vt:vector size="36" baseType="lpstr">
      <vt:lpstr>Arial</vt:lpstr>
      <vt:lpstr>Calibri</vt:lpstr>
      <vt:lpstr>Calibri Light</vt:lpstr>
      <vt:lpstr>Cambria</vt:lpstr>
      <vt:lpstr>Courier New</vt:lpstr>
      <vt:lpstr>Impact</vt:lpstr>
      <vt:lpstr>Oxygen</vt:lpstr>
      <vt:lpstr>Times New Roman</vt:lpstr>
      <vt:lpstr>Verdana</vt:lpstr>
      <vt:lpstr>Wingdings</vt:lpstr>
      <vt:lpstr>Office Theme</vt:lpstr>
      <vt:lpstr>Theme1</vt:lpstr>
      <vt:lpstr>oregonstate_coe_1_eecs</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Agarwal</dc:creator>
  <cp:lastModifiedBy>Akash Agarwal</cp:lastModifiedBy>
  <cp:revision>238</cp:revision>
  <dcterms:created xsi:type="dcterms:W3CDTF">2020-05-21T18:51:38Z</dcterms:created>
  <dcterms:modified xsi:type="dcterms:W3CDTF">2020-05-30T18:36:15Z</dcterms:modified>
</cp:coreProperties>
</file>